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8" r:id="rId3"/>
    <p:sldId id="303" r:id="rId4"/>
    <p:sldId id="259" r:id="rId5"/>
    <p:sldId id="261" r:id="rId6"/>
    <p:sldId id="262" r:id="rId7"/>
    <p:sldId id="263" r:id="rId8"/>
    <p:sldId id="297" r:id="rId9"/>
    <p:sldId id="298" r:id="rId10"/>
    <p:sldId id="299" r:id="rId11"/>
    <p:sldId id="300" r:id="rId12"/>
    <p:sldId id="301" r:id="rId13"/>
    <p:sldId id="302" r:id="rId14"/>
    <p:sldId id="304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  <p:bold r:id="rId18"/>
    </p:embeddedFon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ebas Neue" panose="020B0606020202050201" pitchFamily="34" charset="0"/>
      <p:regular r:id="rId23"/>
    </p:embeddedFont>
    <p:embeddedFont>
      <p:font typeface="Figtree Black" panose="020B0604020202020204" charset="0"/>
      <p:bold r:id="rId24"/>
      <p:boldItalic r:id="rId25"/>
    </p:embeddedFont>
    <p:embeddedFont>
      <p:font typeface="Figtree ExtraBold" panose="020B0604020202020204" charset="0"/>
      <p:bold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99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B2811F-A35E-4343-B649-C5486CCB7598}">
  <a:tblStyle styleId="{30B2811F-A35E-4343-B649-C5486CCB75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F5C038-17C7-4F28-9A88-D29540C6E4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3" y="72"/>
      </p:cViewPr>
      <p:guideLst>
        <p:guide orient="horz" pos="1620"/>
        <p:guide pos="29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04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19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62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9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14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66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08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9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6950" y="1449775"/>
            <a:ext cx="6350100" cy="169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96950" y="3198775"/>
            <a:ext cx="6350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337650" y="1759213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4807001" y="1759213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1337650" y="31897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4807000" y="31897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1337649" y="1442558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1337650" y="2874437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7"/>
          </p:nvPr>
        </p:nvSpPr>
        <p:spPr>
          <a:xfrm>
            <a:off x="4806974" y="1442558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8"/>
          </p:nvPr>
        </p:nvSpPr>
        <p:spPr>
          <a:xfrm>
            <a:off x="4806974" y="2874437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8424000" y="1017725"/>
            <a:ext cx="258000" cy="2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130950" y="2551300"/>
            <a:ext cx="25056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312750" y="2551300"/>
            <a:ext cx="25056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312750" y="2203359"/>
            <a:ext cx="25056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130950" y="2203359"/>
            <a:ext cx="25056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424000" y="187025"/>
            <a:ext cx="258000" cy="2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11975" y="1617700"/>
            <a:ext cx="40362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811975" y="2251900"/>
            <a:ext cx="4036200" cy="19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623450" y="0"/>
            <a:ext cx="3520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398300" y="2038200"/>
            <a:ext cx="63474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1053900" y="1693800"/>
            <a:ext cx="3444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678075" y="2094400"/>
            <a:ext cx="53304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678050" y="3153500"/>
            <a:ext cx="53304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7008475" y="1750000"/>
            <a:ext cx="3444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100" y="-103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Figtree Black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3158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96566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" hasCustomPrompt="1"/>
          </p:nvPr>
        </p:nvSpPr>
        <p:spPr>
          <a:xfrm>
            <a:off x="3385913" y="1763158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5" hasCustomPrompt="1"/>
          </p:nvPr>
        </p:nvSpPr>
        <p:spPr>
          <a:xfrm>
            <a:off x="3385913" y="3196566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6" hasCustomPrompt="1"/>
          </p:nvPr>
        </p:nvSpPr>
        <p:spPr>
          <a:xfrm>
            <a:off x="6051825" y="1763150"/>
            <a:ext cx="646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7" hasCustomPrompt="1"/>
          </p:nvPr>
        </p:nvSpPr>
        <p:spPr>
          <a:xfrm>
            <a:off x="6051825" y="3196566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20000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3385913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6051825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20000" y="3644125"/>
            <a:ext cx="2304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3385913" y="364412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6051825" y="3644125"/>
            <a:ext cx="2304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62000" y="187025"/>
            <a:ext cx="258000" cy="2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305700" y="2539525"/>
            <a:ext cx="1932300" cy="16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567947" y="2539525"/>
            <a:ext cx="1932300" cy="16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5830199" y="2539525"/>
            <a:ext cx="1932300" cy="16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1305700" y="1802875"/>
            <a:ext cx="19323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3567946" y="1802875"/>
            <a:ext cx="19323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5830192" y="1802875"/>
            <a:ext cx="19323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62000" y="1017725"/>
            <a:ext cx="258000" cy="2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igtree Black"/>
              <a:buNone/>
              <a:defRPr sz="23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4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1396950" y="1449775"/>
            <a:ext cx="6350100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STARTUP  PLAN BIZNESI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6125067" y="-83394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8"/>
          <p:cNvSpPr/>
          <p:nvPr/>
        </p:nvSpPr>
        <p:spPr>
          <a:xfrm>
            <a:off x="1052550" y="1105375"/>
            <a:ext cx="344400" cy="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 E KONKURENCES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22B6D-DB1A-1C0F-7915-8CFCD1E04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20375"/>
              </p:ext>
            </p:extLst>
          </p:nvPr>
        </p:nvGraphicFramePr>
        <p:xfrm>
          <a:off x="403584" y="2008204"/>
          <a:ext cx="5155020" cy="1859280"/>
        </p:xfrm>
        <a:graphic>
          <a:graphicData uri="http://schemas.openxmlformats.org/drawingml/2006/table">
            <a:tbl>
              <a:tblPr/>
              <a:tblGrid>
                <a:gridCol w="1288755">
                  <a:extLst>
                    <a:ext uri="{9D8B030D-6E8A-4147-A177-3AD203B41FA5}">
                      <a16:colId xmlns:a16="http://schemas.microsoft.com/office/drawing/2014/main" val="2466488482"/>
                    </a:ext>
                  </a:extLst>
                </a:gridCol>
                <a:gridCol w="1288755">
                  <a:extLst>
                    <a:ext uri="{9D8B030D-6E8A-4147-A177-3AD203B41FA5}">
                      <a16:colId xmlns:a16="http://schemas.microsoft.com/office/drawing/2014/main" val="2901002480"/>
                    </a:ext>
                  </a:extLst>
                </a:gridCol>
                <a:gridCol w="1288755">
                  <a:extLst>
                    <a:ext uri="{9D8B030D-6E8A-4147-A177-3AD203B41FA5}">
                      <a16:colId xmlns:a16="http://schemas.microsoft.com/office/drawing/2014/main" val="3570586544"/>
                    </a:ext>
                  </a:extLst>
                </a:gridCol>
                <a:gridCol w="1288755">
                  <a:extLst>
                    <a:ext uri="{9D8B030D-6E8A-4147-A177-3AD203B41FA5}">
                      <a16:colId xmlns:a16="http://schemas.microsoft.com/office/drawing/2014/main" val="1634146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Zgjidhja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Personalizim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Çmimi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Koha e </a:t>
                      </a:r>
                      <a:r>
                        <a:rPr lang="en-US" dirty="0" err="1"/>
                        <a:t>dorezimit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251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Agjencite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tradicionale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</a:t>
                      </a:r>
                      <a:r>
                        <a:rPr lang="en-US" dirty="0" err="1"/>
                        <a:t>larte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Shume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larte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1–3 </a:t>
                      </a:r>
                      <a:r>
                        <a:rPr lang="en-US" dirty="0" err="1"/>
                        <a:t>muaj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317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Platforma DIY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Shume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ulet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</a:t>
                      </a:r>
                      <a:r>
                        <a:rPr lang="en-US" dirty="0" err="1"/>
                        <a:t>ulet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Menjehere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22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WebCraft Studio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</a:t>
                      </a:r>
                      <a:r>
                        <a:rPr lang="en-US" dirty="0" err="1"/>
                        <a:t>larte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</a:t>
                      </a:r>
                      <a:r>
                        <a:rPr lang="en-US" dirty="0" err="1"/>
                        <a:t>drejte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2–3 </a:t>
                      </a:r>
                      <a:r>
                        <a:rPr lang="en-US" dirty="0" err="1"/>
                        <a:t>jave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570099"/>
                  </a:ext>
                </a:extLst>
              </a:tr>
            </a:tbl>
          </a:graphicData>
        </a:graphic>
      </p:graphicFrame>
      <p:sp>
        <p:nvSpPr>
          <p:cNvPr id="4" name="Google Shape;248;p35">
            <a:extLst>
              <a:ext uri="{FF2B5EF4-FFF2-40B4-BE49-F238E27FC236}">
                <a16:creationId xmlns:a16="http://schemas.microsoft.com/office/drawing/2014/main" id="{75B82712-1310-FC81-0241-D877C2C45C9E}"/>
              </a:ext>
            </a:extLst>
          </p:cNvPr>
          <p:cNvSpPr txBox="1">
            <a:spLocks/>
          </p:cNvSpPr>
          <p:nvPr/>
        </p:nvSpPr>
        <p:spPr>
          <a:xfrm>
            <a:off x="182741" y="1276016"/>
            <a:ext cx="557561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600" dirty="0" err="1"/>
              <a:t>WebCraft</a:t>
            </a:r>
            <a:r>
              <a:rPr lang="en-US" sz="1600" dirty="0"/>
              <a:t> Studio </a:t>
            </a:r>
            <a:r>
              <a:rPr lang="en-US" sz="1600" dirty="0" err="1"/>
              <a:t>pozicionohet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nje</a:t>
            </a:r>
            <a:r>
              <a:rPr lang="en-US" sz="1600" dirty="0"/>
              <a:t> </a:t>
            </a:r>
            <a:r>
              <a:rPr lang="en-US" sz="1600" dirty="0" err="1"/>
              <a:t>zgjidhje</a:t>
            </a:r>
            <a:r>
              <a:rPr lang="en-US" sz="1600" dirty="0"/>
              <a:t> </a:t>
            </a:r>
            <a:r>
              <a:rPr lang="en-US" sz="1600" dirty="0" err="1"/>
              <a:t>efikase</a:t>
            </a:r>
            <a:r>
              <a:rPr lang="en-US" sz="1600" dirty="0"/>
              <a:t> </a:t>
            </a:r>
            <a:r>
              <a:rPr lang="en-US" sz="1600" dirty="0" err="1"/>
              <a:t>mes</a:t>
            </a:r>
            <a:r>
              <a:rPr lang="en-US" sz="1600" dirty="0"/>
              <a:t> </a:t>
            </a:r>
            <a:r>
              <a:rPr lang="en-US" sz="1600" dirty="0" err="1"/>
              <a:t>agjencive</a:t>
            </a:r>
            <a:r>
              <a:rPr lang="en-US" sz="1600" dirty="0"/>
              <a:t> </a:t>
            </a:r>
            <a:r>
              <a:rPr lang="en-US" sz="1600" dirty="0" err="1"/>
              <a:t>tradicionale</a:t>
            </a:r>
            <a:r>
              <a:rPr lang="en-US" sz="1600" dirty="0"/>
              <a:t> </a:t>
            </a:r>
            <a:r>
              <a:rPr lang="en-US" sz="1600" dirty="0" err="1"/>
              <a:t>dhe</a:t>
            </a:r>
            <a:r>
              <a:rPr lang="en-US" sz="1600" dirty="0"/>
              <a:t> </a:t>
            </a:r>
            <a:r>
              <a:rPr lang="en-US" sz="1600" dirty="0" err="1"/>
              <a:t>platformave</a:t>
            </a:r>
            <a:r>
              <a:rPr lang="en-US" sz="1600" dirty="0"/>
              <a:t> DIY.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8CB98-6015-2631-18E6-622D19F0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7" y="0"/>
            <a:ext cx="2981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1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PROJEKSIONE FINANCIARE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5853" y="1275924"/>
            <a:ext cx="5731727" cy="108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parashikojme</a:t>
            </a:r>
            <a:r>
              <a:rPr lang="en-US" dirty="0"/>
              <a:t> </a:t>
            </a:r>
            <a:r>
              <a:rPr lang="en-US" dirty="0" err="1"/>
              <a:t>fitime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medha</a:t>
            </a:r>
            <a:r>
              <a:rPr lang="en-US" dirty="0"/>
              <a:t> </a:t>
            </a:r>
            <a:r>
              <a:rPr lang="en-US" dirty="0" err="1"/>
              <a:t>fillestare</a:t>
            </a:r>
            <a:r>
              <a:rPr lang="en-US" dirty="0"/>
              <a:t>. </a:t>
            </a:r>
            <a:r>
              <a:rPr lang="en-US" dirty="0" err="1"/>
              <a:t>Fokusimi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ne </a:t>
            </a:r>
            <a:r>
              <a:rPr lang="en-US" dirty="0" err="1"/>
              <a:t>ndertimin</a:t>
            </a:r>
            <a:r>
              <a:rPr lang="en-US" dirty="0"/>
              <a:t> e</a:t>
            </a:r>
          </a:p>
          <a:p>
            <a:r>
              <a:rPr lang="en-US" dirty="0" err="1"/>
              <a:t>reputacionit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marredhenieve</a:t>
            </a:r>
            <a:r>
              <a:rPr lang="en-US" dirty="0"/>
              <a:t> </a:t>
            </a:r>
            <a:r>
              <a:rPr lang="en-US" dirty="0" err="1"/>
              <a:t>afatgjata</a:t>
            </a:r>
            <a:r>
              <a:rPr lang="en-US" dirty="0"/>
              <a:t> me </a:t>
            </a:r>
            <a:r>
              <a:rPr lang="en-US" dirty="0" err="1"/>
              <a:t>klientet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Muajt</a:t>
            </a:r>
            <a:r>
              <a:rPr lang="en-US" dirty="0"/>
              <a:t> 1–3: 2–3 </a:t>
            </a:r>
            <a:r>
              <a:rPr lang="en-US" dirty="0" err="1"/>
              <a:t>projekte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(500–1000 € </a:t>
            </a:r>
            <a:r>
              <a:rPr lang="en-US" dirty="0" err="1"/>
              <a:t>secila</a:t>
            </a:r>
            <a:r>
              <a:rPr lang="en-US" dirty="0"/>
              <a:t>)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Muajt</a:t>
            </a:r>
            <a:r>
              <a:rPr lang="en-US" dirty="0"/>
              <a:t> 4–6: 1–2 </a:t>
            </a:r>
            <a:r>
              <a:rPr lang="en-US" dirty="0" err="1"/>
              <a:t>projekte</a:t>
            </a:r>
            <a:r>
              <a:rPr lang="en-US" dirty="0"/>
              <a:t> </a:t>
            </a:r>
            <a:r>
              <a:rPr lang="en-US" dirty="0" err="1"/>
              <a:t>mesatare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kontrata</a:t>
            </a:r>
            <a:r>
              <a:rPr lang="en-US" dirty="0"/>
              <a:t> </a:t>
            </a:r>
            <a:r>
              <a:rPr lang="en-US" dirty="0" err="1"/>
              <a:t>mirembajtjeje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Muajt</a:t>
            </a:r>
            <a:r>
              <a:rPr lang="en-US" dirty="0"/>
              <a:t> 7–12: </a:t>
            </a:r>
            <a:r>
              <a:rPr lang="en-US" dirty="0" err="1"/>
              <a:t>zhvillim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SaaS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thjeshte</a:t>
            </a:r>
            <a:r>
              <a:rPr lang="en-US" dirty="0"/>
              <a:t> per </a:t>
            </a:r>
            <a:r>
              <a:rPr lang="en-US" dirty="0" err="1"/>
              <a:t>kliente</a:t>
            </a:r>
            <a:r>
              <a:rPr lang="en-US" dirty="0"/>
              <a:t> </a:t>
            </a:r>
            <a:r>
              <a:rPr lang="en-US" dirty="0" err="1"/>
              <a:t>ekzistues</a:t>
            </a:r>
            <a:endParaRPr lang="en-US" dirty="0"/>
          </a:p>
          <a:p>
            <a:pPr marL="152400" indent="0"/>
            <a:endParaRPr lang="en-US" dirty="0"/>
          </a:p>
          <a:p>
            <a:r>
              <a:rPr lang="en-US" dirty="0" err="1"/>
              <a:t>Objektivi</a:t>
            </a:r>
            <a:r>
              <a:rPr lang="en-US" dirty="0"/>
              <a:t>: 7,000–9,000 €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ardhura</a:t>
            </a:r>
            <a:r>
              <a:rPr lang="en-US" dirty="0"/>
              <a:t> </a:t>
            </a:r>
            <a:r>
              <a:rPr lang="en-US" dirty="0" err="1"/>
              <a:t>vjetore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per </a:t>
            </a:r>
            <a:r>
              <a:rPr lang="en-US" dirty="0" err="1"/>
              <a:t>rritje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qendrueshme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AF640-6F72-6DF3-2EAD-EB751728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39" y="0"/>
            <a:ext cx="3300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KERKESA PER INVESTIM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5853" y="1275924"/>
            <a:ext cx="5731727" cy="108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Kerkojme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investim</a:t>
            </a:r>
            <a:r>
              <a:rPr lang="en-US" dirty="0"/>
              <a:t> </a:t>
            </a:r>
            <a:r>
              <a:rPr lang="en-US" dirty="0" err="1"/>
              <a:t>prej</a:t>
            </a:r>
            <a:r>
              <a:rPr lang="en-US" dirty="0"/>
              <a:t> </a:t>
            </a:r>
            <a:r>
              <a:rPr lang="en-US" b="1" dirty="0"/>
              <a:t>15,000 €</a:t>
            </a:r>
            <a:r>
              <a:rPr lang="en-US" dirty="0"/>
              <a:t> per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mbeshtetur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Infrastrukturen</a:t>
            </a:r>
            <a:r>
              <a:rPr lang="en-US" dirty="0"/>
              <a:t> </a:t>
            </a:r>
            <a:r>
              <a:rPr lang="en-US" dirty="0" err="1"/>
              <a:t>teknike</a:t>
            </a:r>
            <a:r>
              <a:rPr lang="en-US" dirty="0"/>
              <a:t> (</a:t>
            </a:r>
            <a:r>
              <a:rPr lang="en-US" dirty="0" err="1"/>
              <a:t>servere</a:t>
            </a:r>
            <a:r>
              <a:rPr lang="en-US" dirty="0"/>
              <a:t>, </a:t>
            </a:r>
            <a:r>
              <a:rPr lang="en-US" dirty="0" err="1"/>
              <a:t>licenca</a:t>
            </a:r>
            <a:r>
              <a:rPr lang="en-US" dirty="0"/>
              <a:t> </a:t>
            </a:r>
            <a:r>
              <a:rPr lang="en-US" dirty="0" err="1"/>
              <a:t>zhvillimi</a:t>
            </a:r>
            <a:r>
              <a:rPr lang="en-US" dirty="0"/>
              <a:t>, hosting)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Zhvillimin</a:t>
            </a:r>
            <a:r>
              <a:rPr lang="en-US" dirty="0"/>
              <a:t> e </a:t>
            </a:r>
            <a:r>
              <a:rPr lang="en-US" dirty="0" err="1"/>
              <a:t>nje</a:t>
            </a:r>
            <a:r>
              <a:rPr lang="en-US" dirty="0"/>
              <a:t> mini-</a:t>
            </a:r>
            <a:r>
              <a:rPr lang="en-US" dirty="0" err="1"/>
              <a:t>aplikacioni</a:t>
            </a:r>
            <a:r>
              <a:rPr lang="en-US" dirty="0"/>
              <a:t> SaaS per </a:t>
            </a:r>
            <a:r>
              <a:rPr lang="en-US" dirty="0" err="1"/>
              <a:t>menaxhim</a:t>
            </a:r>
            <a:r>
              <a:rPr lang="en-US" dirty="0"/>
              <a:t> </a:t>
            </a:r>
            <a:r>
              <a:rPr lang="en-US" dirty="0" err="1"/>
              <a:t>klientesh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Marketing </a:t>
            </a:r>
            <a:r>
              <a:rPr lang="en-US" dirty="0" err="1"/>
              <a:t>dixhital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ndertim</a:t>
            </a:r>
            <a:r>
              <a:rPr lang="en-US" dirty="0"/>
              <a:t> </a:t>
            </a:r>
            <a:r>
              <a:rPr lang="en-US" dirty="0" err="1"/>
              <a:t>faqeje</a:t>
            </a:r>
            <a:r>
              <a:rPr lang="en-US" dirty="0"/>
              <a:t> </a:t>
            </a:r>
            <a:r>
              <a:rPr lang="en-US" dirty="0" err="1"/>
              <a:t>prezantuese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Shpenzime</a:t>
            </a:r>
            <a:r>
              <a:rPr lang="en-US" dirty="0"/>
              <a:t> operative per 6 </a:t>
            </a:r>
            <a:r>
              <a:rPr lang="en-US" dirty="0" err="1"/>
              <a:t>muajt</a:t>
            </a:r>
            <a:r>
              <a:rPr lang="en-US" dirty="0"/>
              <a:t> e pare</a:t>
            </a:r>
          </a:p>
          <a:p>
            <a:pPr marL="152400" indent="0"/>
            <a:endParaRPr lang="en-US" dirty="0"/>
          </a:p>
          <a:p>
            <a:r>
              <a:rPr lang="en-US" dirty="0"/>
              <a:t>Ky </a:t>
            </a:r>
            <a:r>
              <a:rPr lang="en-US" dirty="0" err="1"/>
              <a:t>investim</a:t>
            </a:r>
            <a:r>
              <a:rPr lang="en-US" dirty="0"/>
              <a:t> do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ndihmoje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sigurojme</a:t>
            </a:r>
            <a:r>
              <a:rPr lang="en-US" dirty="0"/>
              <a:t> 3–4 </a:t>
            </a:r>
            <a:r>
              <a:rPr lang="en-US" dirty="0" err="1"/>
              <a:t>kliente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perhershem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te</a:t>
            </a:r>
            <a:endParaRPr lang="en-US" dirty="0"/>
          </a:p>
          <a:p>
            <a:r>
              <a:rPr lang="en-US" dirty="0" err="1"/>
              <a:t>pozicionohemi</a:t>
            </a:r>
            <a:r>
              <a:rPr lang="en-US" dirty="0"/>
              <a:t> per </a:t>
            </a:r>
            <a:r>
              <a:rPr lang="en-US" dirty="0" err="1"/>
              <a:t>rritje</a:t>
            </a:r>
            <a:r>
              <a:rPr lang="en-US" dirty="0"/>
              <a:t> ne </a:t>
            </a:r>
            <a:r>
              <a:rPr lang="en-US" dirty="0" err="1"/>
              <a:t>vitin</a:t>
            </a:r>
            <a:r>
              <a:rPr lang="en-US" dirty="0"/>
              <a:t> e </a:t>
            </a:r>
            <a:r>
              <a:rPr lang="en-US" dirty="0" err="1"/>
              <a:t>dyte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3F7E4-B410-5C40-070F-84F8A67B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176" y="0"/>
            <a:ext cx="35758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THIRRJE PER VEPRIM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5853" y="1275924"/>
            <a:ext cx="5835806" cy="177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WebCraft</a:t>
            </a:r>
            <a:r>
              <a:rPr lang="en-US" dirty="0"/>
              <a:t> Studio </a:t>
            </a:r>
            <a:r>
              <a:rPr lang="en-US" dirty="0" err="1"/>
              <a:t>eshte</a:t>
            </a:r>
            <a:r>
              <a:rPr lang="en-US" dirty="0"/>
              <a:t> ne </a:t>
            </a:r>
            <a:r>
              <a:rPr lang="en-US" dirty="0" err="1"/>
              <a:t>fazen</a:t>
            </a:r>
            <a:r>
              <a:rPr lang="en-US" dirty="0"/>
              <a:t> me </a:t>
            </a:r>
            <a:r>
              <a:rPr lang="en-US" dirty="0" err="1"/>
              <a:t>jetike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zhvillimit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vet. Kemi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motivuar</a:t>
            </a:r>
            <a:r>
              <a:rPr lang="en-US" dirty="0"/>
              <a:t>, </a:t>
            </a:r>
            <a:r>
              <a:rPr lang="en-US" dirty="0" err="1"/>
              <a:t>nje</a:t>
            </a:r>
            <a:r>
              <a:rPr lang="en-US" dirty="0"/>
              <a:t> plan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qarte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treg</a:t>
            </a:r>
            <a:r>
              <a:rPr lang="en-US" dirty="0"/>
              <a:t> </a:t>
            </a:r>
            <a:r>
              <a:rPr lang="en-US" dirty="0" err="1"/>
              <a:t>qe</a:t>
            </a:r>
            <a:r>
              <a:rPr lang="en-US" dirty="0"/>
              <a:t> ka </a:t>
            </a:r>
            <a:r>
              <a:rPr lang="en-US" dirty="0" err="1"/>
              <a:t>nevoje</a:t>
            </a:r>
            <a:r>
              <a:rPr lang="en-US" dirty="0"/>
              <a:t> per ne.</a:t>
            </a:r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kontaktoni</a:t>
            </a:r>
            <a:r>
              <a:rPr lang="en-US" dirty="0"/>
              <a:t> per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diskutuar</a:t>
            </a:r>
            <a:r>
              <a:rPr lang="en-US" dirty="0"/>
              <a:t> </a:t>
            </a:r>
            <a:r>
              <a:rPr lang="en-US" dirty="0" err="1"/>
              <a:t>mbi</a:t>
            </a:r>
            <a:r>
              <a:rPr lang="en-US" dirty="0"/>
              <a:t> </a:t>
            </a:r>
            <a:r>
              <a:rPr lang="en-US" dirty="0" err="1"/>
              <a:t>investimin</a:t>
            </a:r>
            <a:r>
              <a:rPr lang="en-US" dirty="0"/>
              <a:t> </a:t>
            </a:r>
            <a:r>
              <a:rPr lang="en-US" dirty="0" err="1"/>
              <a:t>tuaj</a:t>
            </a:r>
            <a:r>
              <a:rPr lang="en-US" dirty="0"/>
              <a:t> ne </a:t>
            </a:r>
            <a:r>
              <a:rPr lang="en-US" dirty="0" err="1"/>
              <a:t>kete</a:t>
            </a:r>
            <a:r>
              <a:rPr lang="en-US" dirty="0"/>
              <a:t> startup </a:t>
            </a:r>
            <a:r>
              <a:rPr lang="en-US" dirty="0" err="1"/>
              <a:t>teknik</a:t>
            </a:r>
            <a:r>
              <a:rPr lang="en-US" dirty="0"/>
              <a:t> me </a:t>
            </a:r>
            <a:r>
              <a:rPr lang="en-US" dirty="0" err="1"/>
              <a:t>potencial</a:t>
            </a:r>
            <a:r>
              <a:rPr lang="en-US" dirty="0"/>
              <a:t> </a:t>
            </a:r>
            <a:r>
              <a:rPr lang="en-US" dirty="0" err="1"/>
              <a:t>afatgjate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per </a:t>
            </a:r>
            <a:r>
              <a:rPr lang="en-US" dirty="0" err="1"/>
              <a:t>t’u</a:t>
            </a:r>
            <a:r>
              <a:rPr lang="en-US" dirty="0"/>
              <a:t> </a:t>
            </a:r>
            <a:r>
              <a:rPr lang="en-US" dirty="0" err="1"/>
              <a:t>bere</a:t>
            </a:r>
            <a:r>
              <a:rPr lang="en-US" dirty="0"/>
              <a:t> </a:t>
            </a:r>
            <a:r>
              <a:rPr lang="en-US" dirty="0" err="1"/>
              <a:t>pjese</a:t>
            </a:r>
            <a:r>
              <a:rPr lang="en-US" dirty="0"/>
              <a:t> e </a:t>
            </a:r>
            <a:r>
              <a:rPr lang="en-US" dirty="0" err="1"/>
              <a:t>rruges</a:t>
            </a:r>
            <a:r>
              <a:rPr lang="en-US" dirty="0"/>
              <a:t> sone </a:t>
            </a:r>
            <a:r>
              <a:rPr lang="en-US" dirty="0" err="1"/>
              <a:t>drejt</a:t>
            </a:r>
            <a:r>
              <a:rPr lang="en-US" dirty="0"/>
              <a:t> </a:t>
            </a:r>
            <a:r>
              <a:rPr lang="en-US" dirty="0" err="1"/>
              <a:t>suksesit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info@webcraft.studio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B2A27-3399-C988-F80A-120488F1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29" y="0"/>
            <a:ext cx="3210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REFERENCA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5853" y="1275924"/>
            <a:ext cx="5835806" cy="177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Gjate</a:t>
            </a:r>
            <a:r>
              <a:rPr lang="en-US" dirty="0"/>
              <a:t> </a:t>
            </a:r>
            <a:r>
              <a:rPr lang="en-US" dirty="0" err="1"/>
              <a:t>ndertimit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prezantimit</a:t>
            </a:r>
            <a:r>
              <a:rPr lang="en-US" dirty="0"/>
              <a:t> per startup-in </a:t>
            </a:r>
            <a:r>
              <a:rPr lang="en-US" b="1" dirty="0" err="1"/>
              <a:t>WebCraft</a:t>
            </a:r>
            <a:r>
              <a:rPr lang="en-US" b="1" dirty="0"/>
              <a:t> Studio</a:t>
            </a:r>
            <a:r>
              <a:rPr lang="en-US" dirty="0"/>
              <a:t>, </a:t>
            </a:r>
            <a:r>
              <a:rPr lang="en-US" dirty="0" err="1"/>
              <a:t>perdora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reference</a:t>
            </a:r>
          </a:p>
          <a:p>
            <a:r>
              <a:rPr lang="en-US" dirty="0" err="1"/>
              <a:t>faqen</a:t>
            </a:r>
            <a:r>
              <a:rPr lang="en-US" dirty="0"/>
              <a:t> </a:t>
            </a:r>
            <a:r>
              <a:rPr lang="en-US" b="1" dirty="0" err="1"/>
              <a:t>founderp.netlify.app</a:t>
            </a:r>
            <a:r>
              <a:rPr lang="en-US" dirty="0"/>
              <a:t>,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 </a:t>
            </a:r>
            <a:r>
              <a:rPr lang="en-US" dirty="0" err="1"/>
              <a:t>udhezuese</a:t>
            </a:r>
            <a:r>
              <a:rPr lang="en-US" dirty="0"/>
              <a:t> per </a:t>
            </a:r>
            <a:r>
              <a:rPr lang="en-US" dirty="0" err="1"/>
              <a:t>themeluesit</a:t>
            </a:r>
            <a:r>
              <a:rPr lang="en-US" dirty="0"/>
              <a:t> e </a:t>
            </a:r>
            <a:r>
              <a:rPr lang="en-US" dirty="0" err="1"/>
              <a:t>rinj</a:t>
            </a:r>
            <a:r>
              <a:rPr lang="en-US" dirty="0"/>
              <a:t>.</a:t>
            </a:r>
          </a:p>
          <a:p>
            <a:r>
              <a:rPr lang="en-US" dirty="0" err="1"/>
              <a:t>Kjo</a:t>
            </a:r>
            <a:r>
              <a:rPr lang="en-US" dirty="0"/>
              <a:t> </a:t>
            </a:r>
            <a:r>
              <a:rPr lang="en-US" dirty="0" err="1"/>
              <a:t>faqe</a:t>
            </a:r>
            <a:r>
              <a:rPr lang="en-US" dirty="0"/>
              <a:t> me </a:t>
            </a:r>
            <a:r>
              <a:rPr lang="en-US" dirty="0" err="1"/>
              <a:t>ndihmoi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kuptoj</a:t>
            </a:r>
            <a:r>
              <a:rPr lang="en-US" dirty="0"/>
              <a:t> me mire </a:t>
            </a:r>
            <a:r>
              <a:rPr lang="en-US" dirty="0" err="1"/>
              <a:t>strukturen</a:t>
            </a:r>
            <a:r>
              <a:rPr lang="en-US" dirty="0"/>
              <a:t> </a:t>
            </a:r>
            <a:r>
              <a:rPr lang="en-US" dirty="0" err="1"/>
              <a:t>qe</a:t>
            </a:r>
            <a:r>
              <a:rPr lang="en-US" dirty="0"/>
              <a:t> </a:t>
            </a:r>
            <a:r>
              <a:rPr lang="en-US" dirty="0" err="1"/>
              <a:t>duhet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kete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prezantim</a:t>
            </a:r>
            <a:endParaRPr lang="en-US" dirty="0"/>
          </a:p>
          <a:p>
            <a:r>
              <a:rPr lang="en-US" dirty="0" err="1"/>
              <a:t>bindes</a:t>
            </a:r>
            <a:r>
              <a:rPr lang="en-US" dirty="0"/>
              <a:t>, </a:t>
            </a:r>
            <a:r>
              <a:rPr lang="en-US" dirty="0" err="1"/>
              <a:t>fale</a:t>
            </a:r>
            <a:r>
              <a:rPr lang="en-US" dirty="0"/>
              <a:t> </a:t>
            </a:r>
            <a:r>
              <a:rPr lang="en-US" dirty="0" err="1"/>
              <a:t>seksioneve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saj</a:t>
            </a:r>
            <a:r>
              <a:rPr lang="en-US" dirty="0"/>
              <a:t> 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Founder</a:t>
            </a:r>
            <a:r>
              <a:rPr lang="en-US" dirty="0"/>
              <a:t> – </a:t>
            </a:r>
            <a:r>
              <a:rPr lang="en-US" dirty="0" err="1"/>
              <a:t>kuptova</a:t>
            </a:r>
            <a:r>
              <a:rPr lang="en-US" dirty="0"/>
              <a:t> </a:t>
            </a:r>
            <a:r>
              <a:rPr lang="en-US" dirty="0" err="1"/>
              <a:t>rendesine</a:t>
            </a:r>
            <a:r>
              <a:rPr lang="en-US" dirty="0"/>
              <a:t> e </a:t>
            </a:r>
            <a:r>
              <a:rPr lang="en-US" dirty="0" err="1"/>
              <a:t>rolit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ekipit</a:t>
            </a:r>
            <a:r>
              <a:rPr lang="en-US" dirty="0"/>
              <a:t> ne </a:t>
            </a:r>
            <a:r>
              <a:rPr lang="en-US" dirty="0" err="1"/>
              <a:t>nje</a:t>
            </a:r>
            <a:r>
              <a:rPr lang="en-US" dirty="0"/>
              <a:t> startup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suksesshem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Founding Act &amp; Statute</a:t>
            </a:r>
            <a:r>
              <a:rPr lang="en-US" dirty="0"/>
              <a:t> – mora ide per </a:t>
            </a:r>
            <a:r>
              <a:rPr lang="en-US" dirty="0" err="1"/>
              <a:t>formesimin</a:t>
            </a:r>
            <a:r>
              <a:rPr lang="en-US" dirty="0"/>
              <a:t> </a:t>
            </a:r>
            <a:r>
              <a:rPr lang="en-US" dirty="0" err="1"/>
              <a:t>ligjor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strukturimin</a:t>
            </a:r>
            <a:r>
              <a:rPr lang="en-US" dirty="0"/>
              <a:t> e </a:t>
            </a:r>
            <a:r>
              <a:rPr lang="en-US" dirty="0" err="1"/>
              <a:t>qarte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idese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Grants</a:t>
            </a:r>
            <a:r>
              <a:rPr lang="en-US" dirty="0"/>
              <a:t> – u </a:t>
            </a:r>
            <a:r>
              <a:rPr lang="en-US" dirty="0" err="1"/>
              <a:t>informova</a:t>
            </a:r>
            <a:r>
              <a:rPr lang="en-US" dirty="0"/>
              <a:t> per </a:t>
            </a:r>
            <a:r>
              <a:rPr lang="en-US" dirty="0" err="1"/>
              <a:t>mbeshtetjen</a:t>
            </a:r>
            <a:r>
              <a:rPr lang="en-US" dirty="0"/>
              <a:t> </a:t>
            </a:r>
            <a:r>
              <a:rPr lang="en-US" dirty="0" err="1"/>
              <a:t>financiare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mundshme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Pitch Deck</a:t>
            </a:r>
            <a:r>
              <a:rPr lang="en-US" dirty="0"/>
              <a:t> – </a:t>
            </a:r>
            <a:r>
              <a:rPr lang="en-US" dirty="0" err="1"/>
              <a:t>gjetja</a:t>
            </a:r>
            <a:r>
              <a:rPr lang="en-US" dirty="0"/>
              <a:t> me e </a:t>
            </a:r>
            <a:r>
              <a:rPr lang="en-US" dirty="0" err="1"/>
              <a:t>vlefshme</a:t>
            </a:r>
            <a:r>
              <a:rPr lang="en-US" dirty="0"/>
              <a:t>: 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per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ndertuar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prezantim</a:t>
            </a:r>
            <a:r>
              <a:rPr lang="en-US" dirty="0"/>
              <a:t> </a:t>
            </a:r>
            <a:r>
              <a:rPr lang="en-US" dirty="0" err="1"/>
              <a:t>profesional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1729B-3C41-F11A-492B-B3450D39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10" y="0"/>
            <a:ext cx="30308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2"/>
          </p:nvPr>
        </p:nvSpPr>
        <p:spPr>
          <a:xfrm>
            <a:off x="720000" y="1763158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720000" y="3196566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4"/>
          </p:nvPr>
        </p:nvSpPr>
        <p:spPr>
          <a:xfrm>
            <a:off x="3385913" y="1763158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5"/>
          </p:nvPr>
        </p:nvSpPr>
        <p:spPr>
          <a:xfrm>
            <a:off x="3385913" y="3196566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6"/>
          </p:nvPr>
        </p:nvSpPr>
        <p:spPr>
          <a:xfrm>
            <a:off x="6051825" y="1763150"/>
            <a:ext cx="646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7"/>
          </p:nvPr>
        </p:nvSpPr>
        <p:spPr>
          <a:xfrm>
            <a:off x="6051825" y="3196566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720000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PREZANTIMI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8"/>
          </p:nvPr>
        </p:nvSpPr>
        <p:spPr>
          <a:xfrm>
            <a:off x="3385913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PERSHKRIMI I KOMPANISE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9"/>
          </p:nvPr>
        </p:nvSpPr>
        <p:spPr>
          <a:xfrm>
            <a:off x="6051825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PROBLEMI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3"/>
          </p:nvPr>
        </p:nvSpPr>
        <p:spPr>
          <a:xfrm>
            <a:off x="720000" y="3644125"/>
            <a:ext cx="2304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ZGJIDHJA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4"/>
          </p:nvPr>
        </p:nvSpPr>
        <p:spPr>
          <a:xfrm>
            <a:off x="3385913" y="364412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MUNDESIA NE TREG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5"/>
          </p:nvPr>
        </p:nvSpPr>
        <p:spPr>
          <a:xfrm>
            <a:off x="6051825" y="3644125"/>
            <a:ext cx="2304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 I BIZNESIT</a:t>
            </a:r>
            <a:endParaRPr dirty="0"/>
          </a:p>
        </p:txBody>
      </p:sp>
      <p:cxnSp>
        <p:nvCxnSpPr>
          <p:cNvPr id="179" name="Google Shape;179;p30"/>
          <p:cNvCxnSpPr/>
          <p:nvPr/>
        </p:nvCxnSpPr>
        <p:spPr>
          <a:xfrm>
            <a:off x="720000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0"/>
          <p:cNvCxnSpPr/>
          <p:nvPr/>
        </p:nvCxnSpPr>
        <p:spPr>
          <a:xfrm>
            <a:off x="3385913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6051825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0"/>
          <p:cNvCxnSpPr/>
          <p:nvPr/>
        </p:nvCxnSpPr>
        <p:spPr>
          <a:xfrm>
            <a:off x="720000" y="364417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0"/>
          <p:cNvCxnSpPr/>
          <p:nvPr/>
        </p:nvCxnSpPr>
        <p:spPr>
          <a:xfrm>
            <a:off x="3385913" y="364417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0"/>
          <p:cNvCxnSpPr/>
          <p:nvPr/>
        </p:nvCxnSpPr>
        <p:spPr>
          <a:xfrm>
            <a:off x="6051825" y="364417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2"/>
          </p:nvPr>
        </p:nvSpPr>
        <p:spPr>
          <a:xfrm>
            <a:off x="720000" y="1763158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720000" y="3196566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4"/>
          </p:nvPr>
        </p:nvSpPr>
        <p:spPr>
          <a:xfrm>
            <a:off x="3385913" y="1763158"/>
            <a:ext cx="649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6"/>
          </p:nvPr>
        </p:nvSpPr>
        <p:spPr>
          <a:xfrm>
            <a:off x="6051825" y="1763150"/>
            <a:ext cx="646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720000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 E KONKURENCES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8"/>
          </p:nvPr>
        </p:nvSpPr>
        <p:spPr>
          <a:xfrm>
            <a:off x="3385913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PROJEKSIONE FINANCIARE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9"/>
          </p:nvPr>
        </p:nvSpPr>
        <p:spPr>
          <a:xfrm>
            <a:off x="6051825" y="221075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KERKESA PER INVESTIM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3"/>
          </p:nvPr>
        </p:nvSpPr>
        <p:spPr>
          <a:xfrm>
            <a:off x="720000" y="3644125"/>
            <a:ext cx="2304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THIRRJE PER VEPRIM</a:t>
            </a:r>
            <a:endParaRPr dirty="0"/>
          </a:p>
        </p:txBody>
      </p:sp>
      <p:cxnSp>
        <p:nvCxnSpPr>
          <p:cNvPr id="179" name="Google Shape;179;p30"/>
          <p:cNvCxnSpPr/>
          <p:nvPr/>
        </p:nvCxnSpPr>
        <p:spPr>
          <a:xfrm>
            <a:off x="720000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0"/>
          <p:cNvCxnSpPr/>
          <p:nvPr/>
        </p:nvCxnSpPr>
        <p:spPr>
          <a:xfrm>
            <a:off x="3385913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6051825" y="2210750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0"/>
          <p:cNvCxnSpPr/>
          <p:nvPr/>
        </p:nvCxnSpPr>
        <p:spPr>
          <a:xfrm>
            <a:off x="720000" y="364417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68;p30">
            <a:extLst>
              <a:ext uri="{FF2B5EF4-FFF2-40B4-BE49-F238E27FC236}">
                <a16:creationId xmlns:a16="http://schemas.microsoft.com/office/drawing/2014/main" id="{D1EBDE93-652C-7CC8-8338-90DBAC140AB3}"/>
              </a:ext>
            </a:extLst>
          </p:cNvPr>
          <p:cNvSpPr txBox="1">
            <a:spLocks/>
          </p:cNvSpPr>
          <p:nvPr/>
        </p:nvSpPr>
        <p:spPr>
          <a:xfrm>
            <a:off x="3385913" y="3196566"/>
            <a:ext cx="649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gtree Black"/>
              <a:buNone/>
              <a:defRPr sz="23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cxnSp>
        <p:nvCxnSpPr>
          <p:cNvPr id="4" name="Google Shape;182;p30">
            <a:extLst>
              <a:ext uri="{FF2B5EF4-FFF2-40B4-BE49-F238E27FC236}">
                <a16:creationId xmlns:a16="http://schemas.microsoft.com/office/drawing/2014/main" id="{CCECBA7E-919D-136E-BAD9-9DD34A6613A1}"/>
              </a:ext>
            </a:extLst>
          </p:cNvPr>
          <p:cNvCxnSpPr/>
          <p:nvPr/>
        </p:nvCxnSpPr>
        <p:spPr>
          <a:xfrm>
            <a:off x="3385913" y="3644125"/>
            <a:ext cx="230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76;p30">
            <a:extLst>
              <a:ext uri="{FF2B5EF4-FFF2-40B4-BE49-F238E27FC236}">
                <a16:creationId xmlns:a16="http://schemas.microsoft.com/office/drawing/2014/main" id="{75EDFECF-32E3-E2B4-238A-4D7AFD4FC892}"/>
              </a:ext>
            </a:extLst>
          </p:cNvPr>
          <p:cNvSpPr txBox="1">
            <a:spLocks/>
          </p:cNvSpPr>
          <p:nvPr/>
        </p:nvSpPr>
        <p:spPr>
          <a:xfrm>
            <a:off x="3419850" y="3644125"/>
            <a:ext cx="23043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0" i="0" u="none" strike="noStrike" cap="none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REFERENCA</a:t>
            </a:r>
          </a:p>
        </p:txBody>
      </p:sp>
    </p:spTree>
    <p:extLst>
      <p:ext uri="{BB962C8B-B14F-4D97-AF65-F5344CB8AC3E}">
        <p14:creationId xmlns:p14="http://schemas.microsoft.com/office/powerpoint/2010/main" val="33619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811975" y="1617700"/>
            <a:ext cx="403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PREZANTIMI</a:t>
            </a: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811975" y="2251900"/>
            <a:ext cx="4036200" cy="19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 err="1"/>
              <a:t>WebCraft</a:t>
            </a:r>
            <a:r>
              <a:rPr lang="en-US" b="1" dirty="0"/>
              <a:t> Studio</a:t>
            </a:r>
            <a:br>
              <a:rPr lang="en-US" dirty="0"/>
            </a:br>
            <a:r>
              <a:rPr lang="en-US" dirty="0" err="1"/>
              <a:t>Nje</a:t>
            </a:r>
            <a:r>
              <a:rPr lang="en-US" dirty="0"/>
              <a:t> startup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specializuar</a:t>
            </a:r>
            <a:r>
              <a:rPr lang="en-US" dirty="0"/>
              <a:t> ne </a:t>
            </a:r>
            <a:r>
              <a:rPr lang="en-US" dirty="0" err="1"/>
              <a:t>zhvillimin</a:t>
            </a:r>
            <a:r>
              <a:rPr lang="en-US" dirty="0"/>
              <a:t> e </a:t>
            </a:r>
            <a:r>
              <a:rPr lang="en-US" dirty="0" err="1"/>
              <a:t>aplikacioneve</a:t>
            </a:r>
            <a:r>
              <a:rPr lang="en-US" dirty="0"/>
              <a:t> web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personalizuara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shpejta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funksionale</a:t>
            </a:r>
            <a:r>
              <a:rPr lang="en-US" dirty="0"/>
              <a:t> per </a:t>
            </a:r>
            <a:r>
              <a:rPr lang="en-US" dirty="0" err="1"/>
              <a:t>biznese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startup-e.</a:t>
            </a:r>
            <a:br>
              <a:rPr lang="en-US" dirty="0"/>
            </a:br>
            <a:r>
              <a:rPr lang="en-US" dirty="0" err="1"/>
              <a:t>Ekipi</a:t>
            </a:r>
            <a:r>
              <a:rPr lang="en-US" dirty="0"/>
              <a:t> </a:t>
            </a:r>
            <a:r>
              <a:rPr lang="en-US" dirty="0" err="1"/>
              <a:t>yne</a:t>
            </a:r>
            <a:r>
              <a:rPr lang="en-US" dirty="0"/>
              <a:t> </a:t>
            </a:r>
            <a:r>
              <a:rPr lang="en-US" dirty="0" err="1"/>
              <a:t>perbehet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zhvillues</a:t>
            </a:r>
            <a:r>
              <a:rPr lang="en-US" dirty="0"/>
              <a:t>: </a:t>
            </a:r>
            <a:r>
              <a:rPr lang="en-US" dirty="0" err="1"/>
              <a:t>dy</a:t>
            </a:r>
            <a:r>
              <a:rPr lang="en-US" dirty="0"/>
              <a:t> front-end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back-end.</a:t>
            </a:r>
            <a:br>
              <a:rPr lang="en-US" dirty="0"/>
            </a:br>
            <a:r>
              <a:rPr lang="en-US" dirty="0"/>
              <a:t>Ne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japim</a:t>
            </a:r>
            <a:r>
              <a:rPr lang="en-US" dirty="0"/>
              <a:t> </a:t>
            </a:r>
            <a:r>
              <a:rPr lang="en-US" dirty="0" err="1"/>
              <a:t>prioritet</a:t>
            </a:r>
            <a:r>
              <a:rPr lang="en-US" dirty="0"/>
              <a:t> performances, </a:t>
            </a:r>
            <a:r>
              <a:rPr lang="en-US" dirty="0" err="1"/>
              <a:t>dizajnit</a:t>
            </a:r>
            <a:r>
              <a:rPr lang="en-US" dirty="0"/>
              <a:t> modern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pervojes</a:t>
            </a:r>
            <a:r>
              <a:rPr lang="en-US" dirty="0"/>
              <a:t> se </a:t>
            </a:r>
            <a:r>
              <a:rPr lang="en-US" dirty="0" err="1"/>
              <a:t>perdoruesit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1" name="Google Shape;191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418" t="542" r="25343" b="2558"/>
          <a:stretch/>
        </p:blipFill>
        <p:spPr>
          <a:xfrm>
            <a:off x="5623450" y="0"/>
            <a:ext cx="3520548" cy="5143499"/>
          </a:xfrm>
          <a:prstGeom prst="rect">
            <a:avLst/>
          </a:prstGeom>
        </p:spPr>
      </p:pic>
      <p:sp>
        <p:nvSpPr>
          <p:cNvPr id="192" name="Google Shape;192;p31"/>
          <p:cNvSpPr/>
          <p:nvPr/>
        </p:nvSpPr>
        <p:spPr>
          <a:xfrm>
            <a:off x="4848175" y="1359700"/>
            <a:ext cx="258000" cy="2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04A72-7FF5-61E6-A42C-D70626B3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83" y="0"/>
            <a:ext cx="3480517" cy="5143500"/>
          </a:xfrm>
          <a:prstGeom prst="rect">
            <a:avLst/>
          </a:prstGeom>
        </p:spPr>
      </p:pic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217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PERSHKRIMI I KOMPANISE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2"/>
          </p:nvPr>
        </p:nvSpPr>
        <p:spPr>
          <a:xfrm>
            <a:off x="826802" y="2015933"/>
            <a:ext cx="4508189" cy="1820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WebCraft</a:t>
            </a:r>
            <a:r>
              <a:rPr lang="en-US" b="1" dirty="0"/>
              <a:t> Studio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startup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fokusuar</a:t>
            </a:r>
            <a:r>
              <a:rPr lang="en-US" dirty="0"/>
              <a:t> ne </a:t>
            </a:r>
            <a:r>
              <a:rPr lang="en-US" dirty="0" err="1"/>
              <a:t>zhvillimin</a:t>
            </a:r>
            <a:r>
              <a:rPr lang="en-US" dirty="0"/>
              <a:t> e </a:t>
            </a:r>
            <a:r>
              <a:rPr lang="en-US" dirty="0" err="1"/>
              <a:t>aplikacioneve</a:t>
            </a:r>
            <a:r>
              <a:rPr lang="en-US" dirty="0"/>
              <a:t> web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personalizuara</a:t>
            </a:r>
            <a:r>
              <a:rPr lang="en-US" dirty="0"/>
              <a:t> per </a:t>
            </a:r>
            <a:r>
              <a:rPr lang="en-US" dirty="0" err="1"/>
              <a:t>biznese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startup-e </a:t>
            </a:r>
            <a:r>
              <a:rPr lang="en-US" dirty="0" err="1"/>
              <a:t>qe</a:t>
            </a:r>
            <a:r>
              <a:rPr lang="en-US" dirty="0"/>
              <a:t> </a:t>
            </a:r>
            <a:r>
              <a:rPr lang="en-US" dirty="0" err="1"/>
              <a:t>kerkojne</a:t>
            </a:r>
            <a:r>
              <a:rPr lang="en-US" dirty="0"/>
              <a:t> </a:t>
            </a:r>
            <a:r>
              <a:rPr lang="en-US" dirty="0" err="1"/>
              <a:t>zgjidhje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shpejta</a:t>
            </a:r>
            <a:r>
              <a:rPr lang="en-US" dirty="0"/>
              <a:t>, </a:t>
            </a:r>
            <a:r>
              <a:rPr lang="en-US" dirty="0" err="1"/>
              <a:t>terheqese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funksionale</a:t>
            </a:r>
            <a:r>
              <a:rPr lang="en-US" dirty="0"/>
              <a:t>. </a:t>
            </a:r>
            <a:r>
              <a:rPr lang="en-US" dirty="0" err="1"/>
              <a:t>Vizioni</a:t>
            </a:r>
            <a:r>
              <a:rPr lang="en-US" dirty="0"/>
              <a:t> </a:t>
            </a:r>
            <a:r>
              <a:rPr lang="en-US" dirty="0" err="1"/>
              <a:t>yne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bejme</a:t>
            </a:r>
            <a:r>
              <a:rPr lang="en-US" dirty="0"/>
              <a:t> </a:t>
            </a:r>
            <a:r>
              <a:rPr lang="en-US" dirty="0" err="1"/>
              <a:t>teknologjine</a:t>
            </a:r>
            <a:r>
              <a:rPr lang="en-US" dirty="0"/>
              <a:t> e </a:t>
            </a:r>
            <a:r>
              <a:rPr lang="en-US" dirty="0" err="1"/>
              <a:t>avancuar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aksesueshme</a:t>
            </a:r>
            <a:r>
              <a:rPr lang="en-US" dirty="0"/>
              <a:t> per </a:t>
            </a:r>
            <a:r>
              <a:rPr lang="en-US" dirty="0" err="1"/>
              <a:t>çdo</a:t>
            </a:r>
            <a:r>
              <a:rPr lang="en-US" dirty="0"/>
              <a:t> </a:t>
            </a:r>
            <a:r>
              <a:rPr lang="en-US" dirty="0" err="1"/>
              <a:t>biznes</a:t>
            </a:r>
            <a:r>
              <a:rPr lang="en-US" dirty="0"/>
              <a:t>, duke </a:t>
            </a:r>
            <a:r>
              <a:rPr lang="en-US" dirty="0" err="1"/>
              <a:t>ofruar</a:t>
            </a:r>
            <a:r>
              <a:rPr lang="en-US" dirty="0"/>
              <a:t> </a:t>
            </a:r>
            <a:r>
              <a:rPr lang="en-US" dirty="0" err="1"/>
              <a:t>produkte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ndertuara</a:t>
            </a:r>
            <a:r>
              <a:rPr lang="en-US" dirty="0"/>
              <a:t> me </a:t>
            </a:r>
            <a:r>
              <a:rPr lang="en-US" dirty="0" err="1"/>
              <a:t>kujdes</a:t>
            </a:r>
            <a:r>
              <a:rPr lang="en-US" dirty="0"/>
              <a:t>, </a:t>
            </a:r>
            <a:r>
              <a:rPr lang="en-US" dirty="0" err="1"/>
              <a:t>efikasitet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modern. Ne </a:t>
            </a:r>
            <a:r>
              <a:rPr lang="en-US" dirty="0" err="1"/>
              <a:t>besojme</a:t>
            </a:r>
            <a:r>
              <a:rPr lang="en-US" dirty="0"/>
              <a:t> se </a:t>
            </a:r>
            <a:r>
              <a:rPr lang="en-US" dirty="0" err="1"/>
              <a:t>çdo</a:t>
            </a:r>
            <a:r>
              <a:rPr lang="en-US" dirty="0"/>
              <a:t> ide </a:t>
            </a:r>
            <a:r>
              <a:rPr lang="en-US" dirty="0" err="1"/>
              <a:t>meriton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 </a:t>
            </a:r>
            <a:r>
              <a:rPr lang="en-US" dirty="0" err="1"/>
              <a:t>cilesore</a:t>
            </a:r>
            <a:r>
              <a:rPr lang="en-US" dirty="0"/>
              <a:t> per </a:t>
            </a:r>
            <a:r>
              <a:rPr lang="en-US" dirty="0" err="1"/>
              <a:t>t'u</a:t>
            </a:r>
            <a:r>
              <a:rPr lang="en-US" dirty="0"/>
              <a:t> </a:t>
            </a:r>
            <a:r>
              <a:rPr lang="en-US" dirty="0" err="1"/>
              <a:t>rritur</a:t>
            </a:r>
            <a:r>
              <a:rPr lang="en-US" dirty="0"/>
              <a:t> online.</a:t>
            </a:r>
            <a:endParaRPr dirty="0"/>
          </a:p>
        </p:txBody>
      </p:sp>
      <p:grpSp>
        <p:nvGrpSpPr>
          <p:cNvPr id="209" name="Google Shape;209;p33"/>
          <p:cNvGrpSpPr/>
          <p:nvPr/>
        </p:nvGrpSpPr>
        <p:grpSpPr>
          <a:xfrm>
            <a:off x="935716" y="1440008"/>
            <a:ext cx="381589" cy="368410"/>
            <a:chOff x="1532987" y="2775115"/>
            <a:chExt cx="381589" cy="368410"/>
          </a:xfrm>
        </p:grpSpPr>
        <p:sp>
          <p:nvSpPr>
            <p:cNvPr id="210" name="Google Shape;210;p33"/>
            <p:cNvSpPr/>
            <p:nvPr/>
          </p:nvSpPr>
          <p:spPr>
            <a:xfrm>
              <a:off x="1532987" y="2775115"/>
              <a:ext cx="381589" cy="368410"/>
            </a:xfrm>
            <a:custGeom>
              <a:avLst/>
              <a:gdLst/>
              <a:ahLst/>
              <a:cxnLst/>
              <a:rect l="l" t="t" r="r" b="b"/>
              <a:pathLst>
                <a:path w="14332" h="13837" extrusionOk="0">
                  <a:moveTo>
                    <a:pt x="8236" y="2414"/>
                  </a:moveTo>
                  <a:lnTo>
                    <a:pt x="8236" y="3275"/>
                  </a:lnTo>
                  <a:lnTo>
                    <a:pt x="6096" y="3275"/>
                  </a:lnTo>
                  <a:lnTo>
                    <a:pt x="6096" y="2414"/>
                  </a:lnTo>
                  <a:close/>
                  <a:moveTo>
                    <a:pt x="1652" y="7928"/>
                  </a:moveTo>
                  <a:cubicBezTo>
                    <a:pt x="1746" y="7928"/>
                    <a:pt x="1932" y="8021"/>
                    <a:pt x="2025" y="8323"/>
                  </a:cubicBezTo>
                  <a:cubicBezTo>
                    <a:pt x="2420" y="8998"/>
                    <a:pt x="2420" y="10347"/>
                    <a:pt x="2025" y="11022"/>
                  </a:cubicBezTo>
                  <a:cubicBezTo>
                    <a:pt x="1932" y="11324"/>
                    <a:pt x="1746" y="11417"/>
                    <a:pt x="1652" y="11417"/>
                  </a:cubicBezTo>
                  <a:cubicBezTo>
                    <a:pt x="1536" y="11417"/>
                    <a:pt x="1443" y="11324"/>
                    <a:pt x="1257" y="11022"/>
                  </a:cubicBezTo>
                  <a:cubicBezTo>
                    <a:pt x="955" y="10347"/>
                    <a:pt x="955" y="8998"/>
                    <a:pt x="1257" y="8323"/>
                  </a:cubicBezTo>
                  <a:cubicBezTo>
                    <a:pt x="1443" y="8021"/>
                    <a:pt x="1536" y="7928"/>
                    <a:pt x="1652" y="7928"/>
                  </a:cubicBezTo>
                  <a:close/>
                  <a:moveTo>
                    <a:pt x="12586" y="7928"/>
                  </a:moveTo>
                  <a:cubicBezTo>
                    <a:pt x="12703" y="7928"/>
                    <a:pt x="12889" y="8021"/>
                    <a:pt x="12982" y="8323"/>
                  </a:cubicBezTo>
                  <a:cubicBezTo>
                    <a:pt x="13377" y="8998"/>
                    <a:pt x="13377" y="10347"/>
                    <a:pt x="12982" y="11022"/>
                  </a:cubicBezTo>
                  <a:cubicBezTo>
                    <a:pt x="12889" y="11324"/>
                    <a:pt x="12703" y="11417"/>
                    <a:pt x="12586" y="11417"/>
                  </a:cubicBezTo>
                  <a:cubicBezTo>
                    <a:pt x="12493" y="11417"/>
                    <a:pt x="12400" y="11324"/>
                    <a:pt x="12214" y="11022"/>
                  </a:cubicBezTo>
                  <a:cubicBezTo>
                    <a:pt x="11912" y="10347"/>
                    <a:pt x="11912" y="8998"/>
                    <a:pt x="12214" y="8323"/>
                  </a:cubicBezTo>
                  <a:cubicBezTo>
                    <a:pt x="12400" y="8021"/>
                    <a:pt x="12493" y="7928"/>
                    <a:pt x="12586" y="7928"/>
                  </a:cubicBezTo>
                  <a:close/>
                  <a:moveTo>
                    <a:pt x="5910" y="11720"/>
                  </a:moveTo>
                  <a:lnTo>
                    <a:pt x="5910" y="13069"/>
                  </a:lnTo>
                  <a:lnTo>
                    <a:pt x="5142" y="13069"/>
                  </a:lnTo>
                  <a:lnTo>
                    <a:pt x="5142" y="11720"/>
                  </a:lnTo>
                  <a:close/>
                  <a:moveTo>
                    <a:pt x="7561" y="11720"/>
                  </a:moveTo>
                  <a:lnTo>
                    <a:pt x="7561" y="13069"/>
                  </a:lnTo>
                  <a:lnTo>
                    <a:pt x="6677" y="13069"/>
                  </a:lnTo>
                  <a:lnTo>
                    <a:pt x="6677" y="11720"/>
                  </a:lnTo>
                  <a:close/>
                  <a:moveTo>
                    <a:pt x="9213" y="11720"/>
                  </a:moveTo>
                  <a:lnTo>
                    <a:pt x="9213" y="13069"/>
                  </a:lnTo>
                  <a:lnTo>
                    <a:pt x="8329" y="13069"/>
                  </a:lnTo>
                  <a:lnTo>
                    <a:pt x="8329" y="11720"/>
                  </a:lnTo>
                  <a:close/>
                  <a:moveTo>
                    <a:pt x="10074" y="4043"/>
                  </a:moveTo>
                  <a:lnTo>
                    <a:pt x="10074" y="5322"/>
                  </a:lnTo>
                  <a:cubicBezTo>
                    <a:pt x="10074" y="5601"/>
                    <a:pt x="10260" y="5695"/>
                    <a:pt x="10469" y="5695"/>
                  </a:cubicBezTo>
                  <a:lnTo>
                    <a:pt x="12214" y="5695"/>
                  </a:lnTo>
                  <a:lnTo>
                    <a:pt x="12214" y="7160"/>
                  </a:lnTo>
                  <a:cubicBezTo>
                    <a:pt x="10958" y="7835"/>
                    <a:pt x="10958" y="10254"/>
                    <a:pt x="11540" y="11417"/>
                  </a:cubicBezTo>
                  <a:cubicBezTo>
                    <a:pt x="11726" y="11813"/>
                    <a:pt x="11912" y="11999"/>
                    <a:pt x="12214" y="12185"/>
                  </a:cubicBezTo>
                  <a:lnTo>
                    <a:pt x="12214" y="13069"/>
                  </a:lnTo>
                  <a:lnTo>
                    <a:pt x="9981" y="13069"/>
                  </a:lnTo>
                  <a:lnTo>
                    <a:pt x="9981" y="11231"/>
                  </a:lnTo>
                  <a:cubicBezTo>
                    <a:pt x="9981" y="11022"/>
                    <a:pt x="9795" y="10836"/>
                    <a:pt x="9585" y="10836"/>
                  </a:cubicBezTo>
                  <a:lnTo>
                    <a:pt x="4653" y="10836"/>
                  </a:lnTo>
                  <a:cubicBezTo>
                    <a:pt x="4444" y="10836"/>
                    <a:pt x="4258" y="11022"/>
                    <a:pt x="4258" y="11231"/>
                  </a:cubicBezTo>
                  <a:lnTo>
                    <a:pt x="4258" y="13069"/>
                  </a:lnTo>
                  <a:lnTo>
                    <a:pt x="2025" y="13069"/>
                  </a:lnTo>
                  <a:lnTo>
                    <a:pt x="2025" y="12185"/>
                  </a:lnTo>
                  <a:cubicBezTo>
                    <a:pt x="2327" y="11999"/>
                    <a:pt x="2606" y="11813"/>
                    <a:pt x="2816" y="11417"/>
                  </a:cubicBezTo>
                  <a:cubicBezTo>
                    <a:pt x="3188" y="10440"/>
                    <a:pt x="3188" y="8905"/>
                    <a:pt x="2816" y="7928"/>
                  </a:cubicBezTo>
                  <a:cubicBezTo>
                    <a:pt x="2606" y="7532"/>
                    <a:pt x="2327" y="7346"/>
                    <a:pt x="2025" y="7160"/>
                  </a:cubicBezTo>
                  <a:lnTo>
                    <a:pt x="2025" y="5695"/>
                  </a:lnTo>
                  <a:lnTo>
                    <a:pt x="3863" y="5695"/>
                  </a:lnTo>
                  <a:cubicBezTo>
                    <a:pt x="4072" y="5695"/>
                    <a:pt x="4258" y="5601"/>
                    <a:pt x="4258" y="5322"/>
                  </a:cubicBezTo>
                  <a:lnTo>
                    <a:pt x="4258" y="4043"/>
                  </a:lnTo>
                  <a:close/>
                  <a:moveTo>
                    <a:pt x="7154" y="1"/>
                  </a:moveTo>
                  <a:cubicBezTo>
                    <a:pt x="6945" y="1"/>
                    <a:pt x="6724" y="123"/>
                    <a:pt x="6677" y="367"/>
                  </a:cubicBezTo>
                  <a:lnTo>
                    <a:pt x="6677" y="1623"/>
                  </a:lnTo>
                  <a:lnTo>
                    <a:pt x="5724" y="1623"/>
                  </a:lnTo>
                  <a:cubicBezTo>
                    <a:pt x="5421" y="1623"/>
                    <a:pt x="5235" y="1833"/>
                    <a:pt x="5235" y="2019"/>
                  </a:cubicBezTo>
                  <a:lnTo>
                    <a:pt x="5235" y="3275"/>
                  </a:lnTo>
                  <a:lnTo>
                    <a:pt x="3863" y="3275"/>
                  </a:lnTo>
                  <a:cubicBezTo>
                    <a:pt x="3583" y="3275"/>
                    <a:pt x="3397" y="3461"/>
                    <a:pt x="3397" y="3671"/>
                  </a:cubicBezTo>
                  <a:lnTo>
                    <a:pt x="3397" y="4927"/>
                  </a:lnTo>
                  <a:lnTo>
                    <a:pt x="1652" y="4927"/>
                  </a:lnTo>
                  <a:cubicBezTo>
                    <a:pt x="1443" y="4927"/>
                    <a:pt x="1257" y="5113"/>
                    <a:pt x="1257" y="5322"/>
                  </a:cubicBezTo>
                  <a:lnTo>
                    <a:pt x="1257" y="7160"/>
                  </a:lnTo>
                  <a:cubicBezTo>
                    <a:pt x="955" y="7346"/>
                    <a:pt x="768" y="7532"/>
                    <a:pt x="582" y="7928"/>
                  </a:cubicBezTo>
                  <a:cubicBezTo>
                    <a:pt x="94" y="8905"/>
                    <a:pt x="94" y="10440"/>
                    <a:pt x="582" y="11417"/>
                  </a:cubicBezTo>
                  <a:cubicBezTo>
                    <a:pt x="768" y="11813"/>
                    <a:pt x="955" y="11999"/>
                    <a:pt x="1257" y="12185"/>
                  </a:cubicBezTo>
                  <a:lnTo>
                    <a:pt x="1257" y="13069"/>
                  </a:lnTo>
                  <a:lnTo>
                    <a:pt x="582" y="13069"/>
                  </a:lnTo>
                  <a:cubicBezTo>
                    <a:pt x="1" y="13069"/>
                    <a:pt x="1" y="13837"/>
                    <a:pt x="582" y="13837"/>
                  </a:cubicBezTo>
                  <a:lnTo>
                    <a:pt x="13750" y="13837"/>
                  </a:lnTo>
                  <a:cubicBezTo>
                    <a:pt x="14331" y="13837"/>
                    <a:pt x="14331" y="13069"/>
                    <a:pt x="13750" y="13069"/>
                  </a:cubicBezTo>
                  <a:lnTo>
                    <a:pt x="13075" y="13069"/>
                  </a:lnTo>
                  <a:lnTo>
                    <a:pt x="13075" y="12185"/>
                  </a:lnTo>
                  <a:cubicBezTo>
                    <a:pt x="13284" y="11999"/>
                    <a:pt x="13564" y="11813"/>
                    <a:pt x="13750" y="11417"/>
                  </a:cubicBezTo>
                  <a:cubicBezTo>
                    <a:pt x="14145" y="10440"/>
                    <a:pt x="14145" y="8905"/>
                    <a:pt x="13750" y="7928"/>
                  </a:cubicBezTo>
                  <a:cubicBezTo>
                    <a:pt x="13564" y="7532"/>
                    <a:pt x="13284" y="7346"/>
                    <a:pt x="13075" y="7160"/>
                  </a:cubicBezTo>
                  <a:lnTo>
                    <a:pt x="13075" y="5322"/>
                  </a:lnTo>
                  <a:cubicBezTo>
                    <a:pt x="13075" y="5113"/>
                    <a:pt x="12889" y="4927"/>
                    <a:pt x="12586" y="4927"/>
                  </a:cubicBezTo>
                  <a:lnTo>
                    <a:pt x="10842" y="4927"/>
                  </a:lnTo>
                  <a:lnTo>
                    <a:pt x="10842" y="3671"/>
                  </a:lnTo>
                  <a:cubicBezTo>
                    <a:pt x="10842" y="3461"/>
                    <a:pt x="10656" y="3275"/>
                    <a:pt x="10469" y="3275"/>
                  </a:cubicBezTo>
                  <a:lnTo>
                    <a:pt x="9004" y="3275"/>
                  </a:lnTo>
                  <a:lnTo>
                    <a:pt x="9004" y="2019"/>
                  </a:lnTo>
                  <a:cubicBezTo>
                    <a:pt x="9004" y="1833"/>
                    <a:pt x="8818" y="1623"/>
                    <a:pt x="8632" y="1623"/>
                  </a:cubicBezTo>
                  <a:lnTo>
                    <a:pt x="7561" y="1623"/>
                  </a:lnTo>
                  <a:lnTo>
                    <a:pt x="7561" y="367"/>
                  </a:lnTo>
                  <a:cubicBezTo>
                    <a:pt x="7561" y="123"/>
                    <a:pt x="7364" y="1"/>
                    <a:pt x="7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1646357" y="3021023"/>
              <a:ext cx="23563" cy="22179"/>
            </a:xfrm>
            <a:custGeom>
              <a:avLst/>
              <a:gdLst/>
              <a:ahLst/>
              <a:cxnLst/>
              <a:rect l="l" t="t" r="r" b="b"/>
              <a:pathLst>
                <a:path w="885" h="833" extrusionOk="0">
                  <a:moveTo>
                    <a:pt x="477" y="0"/>
                  </a:moveTo>
                  <a:cubicBezTo>
                    <a:pt x="268" y="0"/>
                    <a:pt x="47" y="146"/>
                    <a:pt x="0" y="437"/>
                  </a:cubicBezTo>
                  <a:cubicBezTo>
                    <a:pt x="0" y="623"/>
                    <a:pt x="186" y="832"/>
                    <a:pt x="489" y="832"/>
                  </a:cubicBezTo>
                  <a:cubicBezTo>
                    <a:pt x="675" y="832"/>
                    <a:pt x="884" y="623"/>
                    <a:pt x="884" y="437"/>
                  </a:cubicBezTo>
                  <a:cubicBezTo>
                    <a:pt x="884" y="146"/>
                    <a:pt x="686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1690314" y="3021023"/>
              <a:ext cx="20475" cy="22179"/>
            </a:xfrm>
            <a:custGeom>
              <a:avLst/>
              <a:gdLst/>
              <a:ahLst/>
              <a:cxnLst/>
              <a:rect l="l" t="t" r="r" b="b"/>
              <a:pathLst>
                <a:path w="769" h="833" extrusionOk="0">
                  <a:moveTo>
                    <a:pt x="385" y="0"/>
                  </a:moveTo>
                  <a:cubicBezTo>
                    <a:pt x="193" y="0"/>
                    <a:pt x="1" y="146"/>
                    <a:pt x="1" y="437"/>
                  </a:cubicBezTo>
                  <a:cubicBezTo>
                    <a:pt x="1" y="623"/>
                    <a:pt x="187" y="832"/>
                    <a:pt x="396" y="832"/>
                  </a:cubicBezTo>
                  <a:cubicBezTo>
                    <a:pt x="675" y="832"/>
                    <a:pt x="768" y="623"/>
                    <a:pt x="768" y="437"/>
                  </a:cubicBezTo>
                  <a:cubicBezTo>
                    <a:pt x="768" y="146"/>
                    <a:pt x="57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1734299" y="3021023"/>
              <a:ext cx="20475" cy="22179"/>
            </a:xfrm>
            <a:custGeom>
              <a:avLst/>
              <a:gdLst/>
              <a:ahLst/>
              <a:cxnLst/>
              <a:rect l="l" t="t" r="r" b="b"/>
              <a:pathLst>
                <a:path w="769" h="833" extrusionOk="0">
                  <a:moveTo>
                    <a:pt x="384" y="0"/>
                  </a:moveTo>
                  <a:cubicBezTo>
                    <a:pt x="192" y="0"/>
                    <a:pt x="0" y="146"/>
                    <a:pt x="0" y="437"/>
                  </a:cubicBezTo>
                  <a:cubicBezTo>
                    <a:pt x="0" y="623"/>
                    <a:pt x="94" y="832"/>
                    <a:pt x="373" y="832"/>
                  </a:cubicBezTo>
                  <a:cubicBezTo>
                    <a:pt x="582" y="832"/>
                    <a:pt x="768" y="623"/>
                    <a:pt x="768" y="437"/>
                  </a:cubicBezTo>
                  <a:cubicBezTo>
                    <a:pt x="768" y="146"/>
                    <a:pt x="57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1775168" y="3021023"/>
              <a:ext cx="23563" cy="22179"/>
            </a:xfrm>
            <a:custGeom>
              <a:avLst/>
              <a:gdLst/>
              <a:ahLst/>
              <a:cxnLst/>
              <a:rect l="l" t="t" r="r" b="b"/>
              <a:pathLst>
                <a:path w="885" h="833" extrusionOk="0">
                  <a:moveTo>
                    <a:pt x="408" y="0"/>
                  </a:moveTo>
                  <a:cubicBezTo>
                    <a:pt x="199" y="0"/>
                    <a:pt x="1" y="146"/>
                    <a:pt x="1" y="437"/>
                  </a:cubicBezTo>
                  <a:cubicBezTo>
                    <a:pt x="1" y="623"/>
                    <a:pt x="210" y="832"/>
                    <a:pt x="396" y="832"/>
                  </a:cubicBezTo>
                  <a:cubicBezTo>
                    <a:pt x="699" y="832"/>
                    <a:pt x="885" y="623"/>
                    <a:pt x="885" y="437"/>
                  </a:cubicBezTo>
                  <a:cubicBezTo>
                    <a:pt x="838" y="146"/>
                    <a:pt x="617" y="0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1646357" y="2982630"/>
              <a:ext cx="23563" cy="21540"/>
            </a:xfrm>
            <a:custGeom>
              <a:avLst/>
              <a:gdLst/>
              <a:ahLst/>
              <a:cxnLst/>
              <a:rect l="l" t="t" r="r" b="b"/>
              <a:pathLst>
                <a:path w="885" h="809" extrusionOk="0">
                  <a:moveTo>
                    <a:pt x="477" y="0"/>
                  </a:moveTo>
                  <a:cubicBezTo>
                    <a:pt x="268" y="0"/>
                    <a:pt x="47" y="145"/>
                    <a:pt x="0" y="436"/>
                  </a:cubicBezTo>
                  <a:cubicBezTo>
                    <a:pt x="0" y="622"/>
                    <a:pt x="186" y="808"/>
                    <a:pt x="489" y="808"/>
                  </a:cubicBezTo>
                  <a:cubicBezTo>
                    <a:pt x="675" y="808"/>
                    <a:pt x="884" y="622"/>
                    <a:pt x="884" y="436"/>
                  </a:cubicBezTo>
                  <a:cubicBezTo>
                    <a:pt x="884" y="145"/>
                    <a:pt x="686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1690314" y="2982630"/>
              <a:ext cx="20475" cy="21540"/>
            </a:xfrm>
            <a:custGeom>
              <a:avLst/>
              <a:gdLst/>
              <a:ahLst/>
              <a:cxnLst/>
              <a:rect l="l" t="t" r="r" b="b"/>
              <a:pathLst>
                <a:path w="769" h="809" extrusionOk="0">
                  <a:moveTo>
                    <a:pt x="385" y="0"/>
                  </a:moveTo>
                  <a:cubicBezTo>
                    <a:pt x="193" y="0"/>
                    <a:pt x="1" y="145"/>
                    <a:pt x="1" y="436"/>
                  </a:cubicBezTo>
                  <a:cubicBezTo>
                    <a:pt x="1" y="622"/>
                    <a:pt x="187" y="808"/>
                    <a:pt x="396" y="808"/>
                  </a:cubicBezTo>
                  <a:cubicBezTo>
                    <a:pt x="675" y="808"/>
                    <a:pt x="768" y="622"/>
                    <a:pt x="768" y="436"/>
                  </a:cubicBezTo>
                  <a:cubicBezTo>
                    <a:pt x="768" y="145"/>
                    <a:pt x="57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1734299" y="2982630"/>
              <a:ext cx="20475" cy="21540"/>
            </a:xfrm>
            <a:custGeom>
              <a:avLst/>
              <a:gdLst/>
              <a:ahLst/>
              <a:cxnLst/>
              <a:rect l="l" t="t" r="r" b="b"/>
              <a:pathLst>
                <a:path w="769" h="809" extrusionOk="0">
                  <a:moveTo>
                    <a:pt x="384" y="0"/>
                  </a:moveTo>
                  <a:cubicBezTo>
                    <a:pt x="192" y="0"/>
                    <a:pt x="0" y="145"/>
                    <a:pt x="0" y="436"/>
                  </a:cubicBezTo>
                  <a:cubicBezTo>
                    <a:pt x="0" y="622"/>
                    <a:pt x="94" y="808"/>
                    <a:pt x="373" y="808"/>
                  </a:cubicBezTo>
                  <a:cubicBezTo>
                    <a:pt x="582" y="808"/>
                    <a:pt x="768" y="622"/>
                    <a:pt x="768" y="436"/>
                  </a:cubicBezTo>
                  <a:cubicBezTo>
                    <a:pt x="768" y="145"/>
                    <a:pt x="57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1775168" y="2982630"/>
              <a:ext cx="23563" cy="21540"/>
            </a:xfrm>
            <a:custGeom>
              <a:avLst/>
              <a:gdLst/>
              <a:ahLst/>
              <a:cxnLst/>
              <a:rect l="l" t="t" r="r" b="b"/>
              <a:pathLst>
                <a:path w="885" h="809" extrusionOk="0">
                  <a:moveTo>
                    <a:pt x="408" y="0"/>
                  </a:moveTo>
                  <a:cubicBezTo>
                    <a:pt x="199" y="0"/>
                    <a:pt x="1" y="145"/>
                    <a:pt x="1" y="436"/>
                  </a:cubicBezTo>
                  <a:cubicBezTo>
                    <a:pt x="1" y="622"/>
                    <a:pt x="210" y="808"/>
                    <a:pt x="396" y="808"/>
                  </a:cubicBezTo>
                  <a:cubicBezTo>
                    <a:pt x="699" y="808"/>
                    <a:pt x="885" y="622"/>
                    <a:pt x="885" y="436"/>
                  </a:cubicBezTo>
                  <a:cubicBezTo>
                    <a:pt x="838" y="145"/>
                    <a:pt x="617" y="0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1690314" y="2942985"/>
              <a:ext cx="20475" cy="22791"/>
            </a:xfrm>
            <a:custGeom>
              <a:avLst/>
              <a:gdLst/>
              <a:ahLst/>
              <a:cxnLst/>
              <a:rect l="l" t="t" r="r" b="b"/>
              <a:pathLst>
                <a:path w="769" h="856" extrusionOk="0">
                  <a:moveTo>
                    <a:pt x="385" y="0"/>
                  </a:moveTo>
                  <a:cubicBezTo>
                    <a:pt x="193" y="0"/>
                    <a:pt x="1" y="122"/>
                    <a:pt x="1" y="367"/>
                  </a:cubicBezTo>
                  <a:cubicBezTo>
                    <a:pt x="1" y="646"/>
                    <a:pt x="187" y="855"/>
                    <a:pt x="396" y="855"/>
                  </a:cubicBezTo>
                  <a:cubicBezTo>
                    <a:pt x="675" y="855"/>
                    <a:pt x="768" y="646"/>
                    <a:pt x="768" y="367"/>
                  </a:cubicBezTo>
                  <a:cubicBezTo>
                    <a:pt x="768" y="122"/>
                    <a:pt x="57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1734299" y="2942985"/>
              <a:ext cx="20475" cy="22791"/>
            </a:xfrm>
            <a:custGeom>
              <a:avLst/>
              <a:gdLst/>
              <a:ahLst/>
              <a:cxnLst/>
              <a:rect l="l" t="t" r="r" b="b"/>
              <a:pathLst>
                <a:path w="769" h="856" extrusionOk="0">
                  <a:moveTo>
                    <a:pt x="384" y="0"/>
                  </a:moveTo>
                  <a:cubicBezTo>
                    <a:pt x="192" y="0"/>
                    <a:pt x="0" y="122"/>
                    <a:pt x="0" y="367"/>
                  </a:cubicBezTo>
                  <a:cubicBezTo>
                    <a:pt x="0" y="646"/>
                    <a:pt x="94" y="855"/>
                    <a:pt x="373" y="855"/>
                  </a:cubicBezTo>
                  <a:cubicBezTo>
                    <a:pt x="582" y="855"/>
                    <a:pt x="768" y="646"/>
                    <a:pt x="768" y="367"/>
                  </a:cubicBezTo>
                  <a:cubicBezTo>
                    <a:pt x="768" y="122"/>
                    <a:pt x="57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1690314" y="2905204"/>
              <a:ext cx="20475" cy="21540"/>
            </a:xfrm>
            <a:custGeom>
              <a:avLst/>
              <a:gdLst/>
              <a:ahLst/>
              <a:cxnLst/>
              <a:rect l="l" t="t" r="r" b="b"/>
              <a:pathLst>
                <a:path w="769" h="809" extrusionOk="0">
                  <a:moveTo>
                    <a:pt x="385" y="0"/>
                  </a:moveTo>
                  <a:cubicBezTo>
                    <a:pt x="193" y="0"/>
                    <a:pt x="1" y="145"/>
                    <a:pt x="1" y="436"/>
                  </a:cubicBezTo>
                  <a:cubicBezTo>
                    <a:pt x="1" y="622"/>
                    <a:pt x="187" y="809"/>
                    <a:pt x="396" y="809"/>
                  </a:cubicBezTo>
                  <a:cubicBezTo>
                    <a:pt x="675" y="809"/>
                    <a:pt x="768" y="622"/>
                    <a:pt x="768" y="436"/>
                  </a:cubicBezTo>
                  <a:cubicBezTo>
                    <a:pt x="768" y="145"/>
                    <a:pt x="577" y="0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1734299" y="2905204"/>
              <a:ext cx="20475" cy="21540"/>
            </a:xfrm>
            <a:custGeom>
              <a:avLst/>
              <a:gdLst/>
              <a:ahLst/>
              <a:cxnLst/>
              <a:rect l="l" t="t" r="r" b="b"/>
              <a:pathLst>
                <a:path w="769" h="809" extrusionOk="0">
                  <a:moveTo>
                    <a:pt x="384" y="0"/>
                  </a:moveTo>
                  <a:cubicBezTo>
                    <a:pt x="192" y="0"/>
                    <a:pt x="0" y="145"/>
                    <a:pt x="0" y="436"/>
                  </a:cubicBezTo>
                  <a:cubicBezTo>
                    <a:pt x="0" y="622"/>
                    <a:pt x="94" y="809"/>
                    <a:pt x="373" y="809"/>
                  </a:cubicBezTo>
                  <a:cubicBezTo>
                    <a:pt x="582" y="809"/>
                    <a:pt x="768" y="622"/>
                    <a:pt x="768" y="436"/>
                  </a:cubicBezTo>
                  <a:cubicBezTo>
                    <a:pt x="768" y="145"/>
                    <a:pt x="576" y="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F98E8B-3ADC-0D4D-EC30-AFB2FE548234}"/>
              </a:ext>
            </a:extLst>
          </p:cNvPr>
          <p:cNvSpPr txBox="1"/>
          <p:nvPr/>
        </p:nvSpPr>
        <p:spPr>
          <a:xfrm>
            <a:off x="2286000" y="2638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63258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</a:t>
            </a:r>
            <a:endParaRPr dirty="0"/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355725" y="1669729"/>
            <a:ext cx="5309093" cy="2106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Shume</a:t>
            </a:r>
            <a:r>
              <a:rPr lang="en-US" dirty="0"/>
              <a:t> </a:t>
            </a:r>
            <a:r>
              <a:rPr lang="en-US" dirty="0" err="1"/>
              <a:t>biznese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kane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ne </a:t>
            </a:r>
            <a:r>
              <a:rPr lang="en-US" dirty="0" err="1"/>
              <a:t>zhvillim</a:t>
            </a:r>
            <a:r>
              <a:rPr lang="en-US" dirty="0"/>
              <a:t> web </a:t>
            </a:r>
            <a:r>
              <a:rPr lang="en-US" dirty="0" err="1"/>
              <a:t>cilesor</a:t>
            </a:r>
            <a:r>
              <a:rPr lang="en-US" dirty="0"/>
              <a:t> per </a:t>
            </a:r>
            <a:r>
              <a:rPr lang="en-US" dirty="0" err="1"/>
              <a:t>shkak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Kostove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larta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agjencive</a:t>
            </a:r>
            <a:r>
              <a:rPr lang="en-US" dirty="0"/>
              <a:t> </a:t>
            </a:r>
            <a:r>
              <a:rPr lang="en-US" dirty="0" err="1"/>
              <a:t>tradicionale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Mungeses</a:t>
            </a:r>
            <a:r>
              <a:rPr lang="en-US" dirty="0"/>
              <a:t> se </a:t>
            </a:r>
            <a:r>
              <a:rPr lang="en-US" dirty="0" err="1"/>
              <a:t>burimeve</a:t>
            </a:r>
            <a:r>
              <a:rPr lang="en-US" dirty="0"/>
              <a:t> </a:t>
            </a:r>
            <a:r>
              <a:rPr lang="en-US" dirty="0" err="1"/>
              <a:t>teknike</a:t>
            </a:r>
            <a:r>
              <a:rPr lang="en-US" dirty="0"/>
              <a:t> ne </a:t>
            </a:r>
            <a:r>
              <a:rPr lang="en-US" dirty="0" err="1"/>
              <a:t>staf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Perdorimit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platformave</a:t>
            </a:r>
            <a:r>
              <a:rPr lang="en-US" dirty="0"/>
              <a:t> </a:t>
            </a:r>
            <a:r>
              <a:rPr lang="en-US" dirty="0" err="1"/>
              <a:t>standarde</a:t>
            </a:r>
            <a:r>
              <a:rPr lang="en-US" dirty="0"/>
              <a:t> pa </a:t>
            </a:r>
            <a:r>
              <a:rPr lang="en-US" dirty="0" err="1"/>
              <a:t>personalizim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Mungeses</a:t>
            </a:r>
            <a:r>
              <a:rPr lang="en-US" dirty="0"/>
              <a:t> se </a:t>
            </a:r>
            <a:r>
              <a:rPr lang="en-US" dirty="0" err="1"/>
              <a:t>mirembajtjes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mbeshtetjes</a:t>
            </a:r>
            <a:r>
              <a:rPr lang="en-US" dirty="0"/>
              <a:t> </a:t>
            </a:r>
            <a:r>
              <a:rPr lang="en-US" dirty="0" err="1"/>
              <a:t>teknike</a:t>
            </a:r>
            <a:r>
              <a:rPr lang="en-US" dirty="0"/>
              <a:t> </a:t>
            </a:r>
            <a:r>
              <a:rPr lang="en-US" dirty="0" err="1"/>
              <a:t>afatgjate</a:t>
            </a:r>
            <a:endParaRPr lang="en-US" dirty="0"/>
          </a:p>
          <a:p>
            <a:pPr marL="152400" indent="0"/>
            <a:endParaRPr lang="en-US" dirty="0"/>
          </a:p>
          <a:p>
            <a:r>
              <a:rPr lang="en-US" dirty="0" err="1"/>
              <a:t>Kjo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pengon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rriten</a:t>
            </a:r>
            <a:r>
              <a:rPr lang="en-US" dirty="0"/>
              <a:t> online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t’i</a:t>
            </a:r>
            <a:r>
              <a:rPr lang="en-US" dirty="0"/>
              <a:t> </a:t>
            </a:r>
            <a:r>
              <a:rPr lang="en-US" dirty="0" err="1"/>
              <a:t>sherbejne</a:t>
            </a:r>
            <a:r>
              <a:rPr lang="en-US" dirty="0"/>
              <a:t> </a:t>
            </a:r>
            <a:r>
              <a:rPr lang="en-US" dirty="0" err="1"/>
              <a:t>klienteve</a:t>
            </a:r>
            <a:r>
              <a:rPr lang="en-US" dirty="0"/>
              <a:t> </a:t>
            </a:r>
            <a:r>
              <a:rPr lang="en-US" dirty="0" err="1"/>
              <a:t>siç</a:t>
            </a:r>
            <a:r>
              <a:rPr lang="en-US" dirty="0"/>
              <a:t> </a:t>
            </a:r>
            <a:r>
              <a:rPr lang="en-US" dirty="0" err="1"/>
              <a:t>duhet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C4E73-5CB6-CA36-6D0B-70D10B4B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05" y="0"/>
            <a:ext cx="33081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ZGJIDHJA</a:t>
            </a:r>
            <a:endParaRPr dirty="0"/>
          </a:p>
        </p:txBody>
      </p:sp>
      <p:grpSp>
        <p:nvGrpSpPr>
          <p:cNvPr id="255" name="Google Shape;255;p35"/>
          <p:cNvGrpSpPr/>
          <p:nvPr/>
        </p:nvGrpSpPr>
        <p:grpSpPr>
          <a:xfrm>
            <a:off x="475300" y="1394870"/>
            <a:ext cx="379726" cy="371046"/>
            <a:chOff x="3969095" y="3383842"/>
            <a:chExt cx="379726" cy="371046"/>
          </a:xfrm>
        </p:grpSpPr>
        <p:sp>
          <p:nvSpPr>
            <p:cNvPr id="256" name="Google Shape;256;p35"/>
            <p:cNvSpPr/>
            <p:nvPr/>
          </p:nvSpPr>
          <p:spPr>
            <a:xfrm>
              <a:off x="3992631" y="3383842"/>
              <a:ext cx="335129" cy="371046"/>
            </a:xfrm>
            <a:custGeom>
              <a:avLst/>
              <a:gdLst/>
              <a:ahLst/>
              <a:cxnLst/>
              <a:rect l="l" t="t" r="r" b="b"/>
              <a:pathLst>
                <a:path w="12587" h="13936" extrusionOk="0">
                  <a:moveTo>
                    <a:pt x="6282" y="768"/>
                  </a:moveTo>
                  <a:cubicBezTo>
                    <a:pt x="9888" y="768"/>
                    <a:pt x="11423" y="5607"/>
                    <a:pt x="8236" y="7561"/>
                  </a:cubicBezTo>
                  <a:cubicBezTo>
                    <a:pt x="8143" y="7747"/>
                    <a:pt x="8027" y="7933"/>
                    <a:pt x="8027" y="8049"/>
                  </a:cubicBezTo>
                  <a:lnTo>
                    <a:pt x="8027" y="8515"/>
                  </a:lnTo>
                  <a:lnTo>
                    <a:pt x="7445" y="8515"/>
                  </a:lnTo>
                  <a:lnTo>
                    <a:pt x="7445" y="6677"/>
                  </a:lnTo>
                  <a:lnTo>
                    <a:pt x="8329" y="5816"/>
                  </a:lnTo>
                  <a:cubicBezTo>
                    <a:pt x="8422" y="5607"/>
                    <a:pt x="8422" y="5421"/>
                    <a:pt x="8329" y="5234"/>
                  </a:cubicBezTo>
                  <a:cubicBezTo>
                    <a:pt x="8236" y="5130"/>
                    <a:pt x="8114" y="5077"/>
                    <a:pt x="8003" y="5077"/>
                  </a:cubicBezTo>
                  <a:cubicBezTo>
                    <a:pt x="7893" y="5077"/>
                    <a:pt x="7794" y="5130"/>
                    <a:pt x="7747" y="5234"/>
                  </a:cubicBezTo>
                  <a:lnTo>
                    <a:pt x="6677" y="6188"/>
                  </a:lnTo>
                  <a:cubicBezTo>
                    <a:pt x="6677" y="6305"/>
                    <a:pt x="6584" y="6398"/>
                    <a:pt x="6584" y="6491"/>
                  </a:cubicBezTo>
                  <a:lnTo>
                    <a:pt x="6584" y="8515"/>
                  </a:lnTo>
                  <a:lnTo>
                    <a:pt x="5910" y="8515"/>
                  </a:lnTo>
                  <a:lnTo>
                    <a:pt x="5910" y="6491"/>
                  </a:lnTo>
                  <a:cubicBezTo>
                    <a:pt x="5910" y="6398"/>
                    <a:pt x="5910" y="6305"/>
                    <a:pt x="5816" y="6188"/>
                  </a:cubicBezTo>
                  <a:lnTo>
                    <a:pt x="4839" y="5234"/>
                  </a:lnTo>
                  <a:cubicBezTo>
                    <a:pt x="4746" y="5130"/>
                    <a:pt x="4624" y="5077"/>
                    <a:pt x="4514" y="5077"/>
                  </a:cubicBezTo>
                  <a:cubicBezTo>
                    <a:pt x="4403" y="5077"/>
                    <a:pt x="4304" y="5130"/>
                    <a:pt x="4258" y="5234"/>
                  </a:cubicBezTo>
                  <a:cubicBezTo>
                    <a:pt x="4072" y="5421"/>
                    <a:pt x="4072" y="5607"/>
                    <a:pt x="4258" y="5816"/>
                  </a:cubicBezTo>
                  <a:lnTo>
                    <a:pt x="5119" y="6677"/>
                  </a:lnTo>
                  <a:lnTo>
                    <a:pt x="5119" y="8515"/>
                  </a:lnTo>
                  <a:lnTo>
                    <a:pt x="4444" y="8515"/>
                  </a:lnTo>
                  <a:lnTo>
                    <a:pt x="4444" y="7933"/>
                  </a:lnTo>
                  <a:cubicBezTo>
                    <a:pt x="4444" y="7840"/>
                    <a:pt x="4444" y="7654"/>
                    <a:pt x="4258" y="7561"/>
                  </a:cubicBezTo>
                  <a:cubicBezTo>
                    <a:pt x="1047" y="5607"/>
                    <a:pt x="2606" y="768"/>
                    <a:pt x="6282" y="768"/>
                  </a:cubicBezTo>
                  <a:close/>
                  <a:moveTo>
                    <a:pt x="8143" y="9306"/>
                  </a:moveTo>
                  <a:cubicBezTo>
                    <a:pt x="8608" y="9306"/>
                    <a:pt x="8608" y="9980"/>
                    <a:pt x="8143" y="10073"/>
                  </a:cubicBezTo>
                  <a:lnTo>
                    <a:pt x="4444" y="10073"/>
                  </a:lnTo>
                  <a:cubicBezTo>
                    <a:pt x="3955" y="9980"/>
                    <a:pt x="3955" y="9306"/>
                    <a:pt x="4444" y="9306"/>
                  </a:cubicBezTo>
                  <a:close/>
                  <a:moveTo>
                    <a:pt x="8027" y="10841"/>
                  </a:moveTo>
                  <a:cubicBezTo>
                    <a:pt x="8515" y="10841"/>
                    <a:pt x="8515" y="11539"/>
                    <a:pt x="8027" y="11539"/>
                  </a:cubicBezTo>
                  <a:lnTo>
                    <a:pt x="4444" y="11539"/>
                  </a:lnTo>
                  <a:cubicBezTo>
                    <a:pt x="3955" y="11539"/>
                    <a:pt x="3955" y="10841"/>
                    <a:pt x="4444" y="10841"/>
                  </a:cubicBezTo>
                  <a:close/>
                  <a:moveTo>
                    <a:pt x="7259" y="12400"/>
                  </a:moveTo>
                  <a:cubicBezTo>
                    <a:pt x="7073" y="12795"/>
                    <a:pt x="6677" y="13074"/>
                    <a:pt x="6282" y="13074"/>
                  </a:cubicBezTo>
                  <a:cubicBezTo>
                    <a:pt x="5816" y="13074"/>
                    <a:pt x="5421" y="12795"/>
                    <a:pt x="5328" y="12400"/>
                  </a:cubicBezTo>
                  <a:close/>
                  <a:moveTo>
                    <a:pt x="6282" y="0"/>
                  </a:moveTo>
                  <a:cubicBezTo>
                    <a:pt x="1931" y="0"/>
                    <a:pt x="1" y="5723"/>
                    <a:pt x="3676" y="8142"/>
                  </a:cubicBezTo>
                  <a:lnTo>
                    <a:pt x="3676" y="8817"/>
                  </a:lnTo>
                  <a:cubicBezTo>
                    <a:pt x="3188" y="9213"/>
                    <a:pt x="3095" y="9980"/>
                    <a:pt x="3583" y="10469"/>
                  </a:cubicBezTo>
                  <a:cubicBezTo>
                    <a:pt x="2908" y="11143"/>
                    <a:pt x="3490" y="12400"/>
                    <a:pt x="4444" y="12400"/>
                  </a:cubicBezTo>
                  <a:cubicBezTo>
                    <a:pt x="4642" y="13423"/>
                    <a:pt x="5444" y="13935"/>
                    <a:pt x="6244" y="13935"/>
                  </a:cubicBezTo>
                  <a:cubicBezTo>
                    <a:pt x="7044" y="13935"/>
                    <a:pt x="7840" y="13423"/>
                    <a:pt x="8027" y="12400"/>
                  </a:cubicBezTo>
                  <a:cubicBezTo>
                    <a:pt x="9097" y="12400"/>
                    <a:pt x="9585" y="11143"/>
                    <a:pt x="9004" y="10469"/>
                  </a:cubicBezTo>
                  <a:cubicBezTo>
                    <a:pt x="9399" y="9980"/>
                    <a:pt x="9306" y="9213"/>
                    <a:pt x="8911" y="8817"/>
                  </a:cubicBezTo>
                  <a:lnTo>
                    <a:pt x="8911" y="8142"/>
                  </a:lnTo>
                  <a:cubicBezTo>
                    <a:pt x="12586" y="5723"/>
                    <a:pt x="10655" y="0"/>
                    <a:pt x="6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289314" y="3431793"/>
              <a:ext cx="48963" cy="31977"/>
            </a:xfrm>
            <a:custGeom>
              <a:avLst/>
              <a:gdLst/>
              <a:ahLst/>
              <a:cxnLst/>
              <a:rect l="l" t="t" r="r" b="b"/>
              <a:pathLst>
                <a:path w="1839" h="1201" extrusionOk="0">
                  <a:moveTo>
                    <a:pt x="1332" y="0"/>
                  </a:moveTo>
                  <a:cubicBezTo>
                    <a:pt x="1272" y="0"/>
                    <a:pt x="1214" y="12"/>
                    <a:pt x="1164" y="37"/>
                  </a:cubicBezTo>
                  <a:lnTo>
                    <a:pt x="373" y="432"/>
                  </a:lnTo>
                  <a:cubicBezTo>
                    <a:pt x="1" y="619"/>
                    <a:pt x="94" y="1200"/>
                    <a:pt x="582" y="1200"/>
                  </a:cubicBezTo>
                  <a:lnTo>
                    <a:pt x="769" y="1200"/>
                  </a:lnTo>
                  <a:lnTo>
                    <a:pt x="1536" y="805"/>
                  </a:lnTo>
                  <a:cubicBezTo>
                    <a:pt x="1746" y="712"/>
                    <a:pt x="1839" y="432"/>
                    <a:pt x="1746" y="223"/>
                  </a:cubicBezTo>
                  <a:cubicBezTo>
                    <a:pt x="1678" y="87"/>
                    <a:pt x="1497" y="0"/>
                    <a:pt x="1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4296769" y="3486641"/>
              <a:ext cx="52052" cy="23563"/>
            </a:xfrm>
            <a:custGeom>
              <a:avLst/>
              <a:gdLst/>
              <a:ahLst/>
              <a:cxnLst/>
              <a:rect l="l" t="t" r="r" b="b"/>
              <a:pathLst>
                <a:path w="1955" h="885" extrusionOk="0">
                  <a:moveTo>
                    <a:pt x="582" y="1"/>
                  </a:moveTo>
                  <a:cubicBezTo>
                    <a:pt x="0" y="117"/>
                    <a:pt x="0" y="885"/>
                    <a:pt x="582" y="885"/>
                  </a:cubicBezTo>
                  <a:lnTo>
                    <a:pt x="1373" y="885"/>
                  </a:lnTo>
                  <a:cubicBezTo>
                    <a:pt x="1954" y="885"/>
                    <a:pt x="1954" y="117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4288835" y="3534353"/>
              <a:ext cx="49443" cy="30992"/>
            </a:xfrm>
            <a:custGeom>
              <a:avLst/>
              <a:gdLst/>
              <a:ahLst/>
              <a:cxnLst/>
              <a:rect l="l" t="t" r="r" b="b"/>
              <a:pathLst>
                <a:path w="1857" h="1164" extrusionOk="0">
                  <a:moveTo>
                    <a:pt x="531" y="0"/>
                  </a:moveTo>
                  <a:cubicBezTo>
                    <a:pt x="134" y="0"/>
                    <a:pt x="1" y="569"/>
                    <a:pt x="391" y="745"/>
                  </a:cubicBezTo>
                  <a:lnTo>
                    <a:pt x="1182" y="1117"/>
                  </a:lnTo>
                  <a:cubicBezTo>
                    <a:pt x="1234" y="1149"/>
                    <a:pt x="1294" y="1163"/>
                    <a:pt x="1356" y="1163"/>
                  </a:cubicBezTo>
                  <a:cubicBezTo>
                    <a:pt x="1520" y="1163"/>
                    <a:pt x="1696" y="1065"/>
                    <a:pt x="1764" y="931"/>
                  </a:cubicBezTo>
                  <a:cubicBezTo>
                    <a:pt x="1857" y="745"/>
                    <a:pt x="1764" y="442"/>
                    <a:pt x="1461" y="349"/>
                  </a:cubicBezTo>
                  <a:lnTo>
                    <a:pt x="787" y="70"/>
                  </a:lnTo>
                  <a:cubicBezTo>
                    <a:pt x="693" y="21"/>
                    <a:pt x="607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982115" y="3534300"/>
              <a:ext cx="43985" cy="31045"/>
            </a:xfrm>
            <a:custGeom>
              <a:avLst/>
              <a:gdLst/>
              <a:ahLst/>
              <a:cxnLst/>
              <a:rect l="l" t="t" r="r" b="b"/>
              <a:pathLst>
                <a:path w="1652" h="1166" extrusionOk="0">
                  <a:moveTo>
                    <a:pt x="1280" y="0"/>
                  </a:moveTo>
                  <a:cubicBezTo>
                    <a:pt x="1213" y="0"/>
                    <a:pt x="1141" y="28"/>
                    <a:pt x="1070" y="72"/>
                  </a:cubicBezTo>
                  <a:lnTo>
                    <a:pt x="279" y="351"/>
                  </a:lnTo>
                  <a:cubicBezTo>
                    <a:pt x="93" y="444"/>
                    <a:pt x="0" y="747"/>
                    <a:pt x="93" y="933"/>
                  </a:cubicBezTo>
                  <a:cubicBezTo>
                    <a:pt x="160" y="1067"/>
                    <a:pt x="289" y="1165"/>
                    <a:pt x="425" y="1165"/>
                  </a:cubicBezTo>
                  <a:cubicBezTo>
                    <a:pt x="477" y="1165"/>
                    <a:pt x="530" y="1151"/>
                    <a:pt x="582" y="1119"/>
                  </a:cubicBezTo>
                  <a:lnTo>
                    <a:pt x="1349" y="747"/>
                  </a:lnTo>
                  <a:cubicBezTo>
                    <a:pt x="1559" y="654"/>
                    <a:pt x="1652" y="444"/>
                    <a:pt x="1559" y="258"/>
                  </a:cubicBezTo>
                  <a:cubicBezTo>
                    <a:pt x="1487" y="71"/>
                    <a:pt x="1389" y="0"/>
                    <a:pt x="1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969095" y="3486641"/>
              <a:ext cx="51439" cy="23563"/>
            </a:xfrm>
            <a:custGeom>
              <a:avLst/>
              <a:gdLst/>
              <a:ahLst/>
              <a:cxnLst/>
              <a:rect l="l" t="t" r="r" b="b"/>
              <a:pathLst>
                <a:path w="1932" h="885" extrusionOk="0">
                  <a:moveTo>
                    <a:pt x="582" y="1"/>
                  </a:moveTo>
                  <a:cubicBezTo>
                    <a:pt x="0" y="117"/>
                    <a:pt x="0" y="885"/>
                    <a:pt x="582" y="885"/>
                  </a:cubicBezTo>
                  <a:lnTo>
                    <a:pt x="1466" y="885"/>
                  </a:lnTo>
                  <a:cubicBezTo>
                    <a:pt x="1931" y="885"/>
                    <a:pt x="1931" y="117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982115" y="3431793"/>
              <a:ext cx="43985" cy="32935"/>
            </a:xfrm>
            <a:custGeom>
              <a:avLst/>
              <a:gdLst/>
              <a:ahLst/>
              <a:cxnLst/>
              <a:rect l="l" t="t" r="r" b="b"/>
              <a:pathLst>
                <a:path w="1652" h="1237" extrusionOk="0">
                  <a:moveTo>
                    <a:pt x="430" y="0"/>
                  </a:moveTo>
                  <a:cubicBezTo>
                    <a:pt x="292" y="0"/>
                    <a:pt x="161" y="87"/>
                    <a:pt x="93" y="223"/>
                  </a:cubicBezTo>
                  <a:cubicBezTo>
                    <a:pt x="0" y="432"/>
                    <a:pt x="93" y="712"/>
                    <a:pt x="279" y="805"/>
                  </a:cubicBezTo>
                  <a:lnTo>
                    <a:pt x="1070" y="1200"/>
                  </a:lnTo>
                  <a:cubicBezTo>
                    <a:pt x="1120" y="1225"/>
                    <a:pt x="1170" y="1237"/>
                    <a:pt x="1218" y="1237"/>
                  </a:cubicBezTo>
                  <a:cubicBezTo>
                    <a:pt x="1351" y="1237"/>
                    <a:pt x="1474" y="1150"/>
                    <a:pt x="1559" y="1014"/>
                  </a:cubicBezTo>
                  <a:cubicBezTo>
                    <a:pt x="1652" y="712"/>
                    <a:pt x="1559" y="526"/>
                    <a:pt x="1349" y="432"/>
                  </a:cubicBezTo>
                  <a:lnTo>
                    <a:pt x="582" y="37"/>
                  </a:lnTo>
                  <a:cubicBezTo>
                    <a:pt x="532" y="12"/>
                    <a:pt x="480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03194" y="1327963"/>
            <a:ext cx="4869249" cy="108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WebCraft</a:t>
            </a:r>
            <a:r>
              <a:rPr lang="en-US" dirty="0"/>
              <a:t> Studio u </a:t>
            </a:r>
            <a:r>
              <a:rPr lang="en-US" dirty="0" err="1"/>
              <a:t>ofron</a:t>
            </a:r>
            <a:r>
              <a:rPr lang="en-US" dirty="0"/>
              <a:t> </a:t>
            </a:r>
            <a:r>
              <a:rPr lang="en-US" dirty="0" err="1"/>
              <a:t>bizneseve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menyre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thjeshte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shpejte</a:t>
            </a:r>
            <a:r>
              <a:rPr lang="en-US" dirty="0"/>
              <a:t> per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ndertuar</a:t>
            </a:r>
            <a:r>
              <a:rPr lang="en-US" dirty="0"/>
              <a:t> </a:t>
            </a:r>
            <a:r>
              <a:rPr lang="en-US" dirty="0" err="1"/>
              <a:t>aplikacione</a:t>
            </a:r>
            <a:r>
              <a:rPr lang="en-US" dirty="0"/>
              <a:t> web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dizajnuara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zero.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Teknologji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React, Next.js </a:t>
            </a:r>
            <a:r>
              <a:rPr lang="en-US" dirty="0" err="1"/>
              <a:t>dhe</a:t>
            </a:r>
            <a:r>
              <a:rPr lang="en-US" dirty="0"/>
              <a:t> Laravel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Dorezim</a:t>
            </a:r>
            <a:r>
              <a:rPr lang="en-US" dirty="0"/>
              <a:t> </a:t>
            </a:r>
            <a:r>
              <a:rPr lang="en-US" dirty="0" err="1"/>
              <a:t>brenda</a:t>
            </a:r>
            <a:r>
              <a:rPr lang="en-US" dirty="0"/>
              <a:t> 2–3 </a:t>
            </a:r>
            <a:r>
              <a:rPr lang="en-US" dirty="0" err="1"/>
              <a:t>javeve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fleksibel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çmime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perballueshme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Mbeshtetje</a:t>
            </a:r>
            <a:r>
              <a:rPr lang="en-US" dirty="0"/>
              <a:t> </a:t>
            </a:r>
            <a:r>
              <a:rPr lang="en-US" dirty="0" err="1"/>
              <a:t>teknike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mirembajtje</a:t>
            </a:r>
            <a:r>
              <a:rPr lang="en-US" dirty="0"/>
              <a:t> pas </a:t>
            </a:r>
            <a:r>
              <a:rPr lang="en-US" dirty="0" err="1"/>
              <a:t>dorezimit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88418-CA21-419C-3B9C-E5986CFD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01" y="0"/>
            <a:ext cx="31671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MUNDESIA NE TREG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68351" y="1327963"/>
            <a:ext cx="5731727" cy="108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Tregu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zhvillimit</a:t>
            </a:r>
            <a:r>
              <a:rPr lang="en-US" dirty="0"/>
              <a:t> web </a:t>
            </a:r>
            <a:r>
              <a:rPr lang="en-US" dirty="0" err="1"/>
              <a:t>eshte</a:t>
            </a:r>
            <a:r>
              <a:rPr lang="en-US" dirty="0"/>
              <a:t> ne </a:t>
            </a:r>
            <a:r>
              <a:rPr lang="en-US" dirty="0" err="1"/>
              <a:t>rritje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vazhdueshme</a:t>
            </a:r>
            <a:r>
              <a:rPr lang="en-US" dirty="0"/>
              <a:t>, </a:t>
            </a:r>
            <a:r>
              <a:rPr lang="en-US" dirty="0" err="1"/>
              <a:t>sidomos</a:t>
            </a:r>
            <a:r>
              <a:rPr lang="en-US" dirty="0"/>
              <a:t> ne </a:t>
            </a:r>
            <a:r>
              <a:rPr lang="en-US" dirty="0" err="1"/>
              <a:t>Ballkan</a:t>
            </a:r>
            <a:r>
              <a:rPr lang="en-US" dirty="0"/>
              <a:t> </a:t>
            </a:r>
            <a:r>
              <a:rPr lang="en-US" dirty="0" err="1"/>
              <a:t>dhe</a:t>
            </a:r>
            <a:endParaRPr lang="en-US" dirty="0"/>
          </a:p>
          <a:p>
            <a:r>
              <a:rPr lang="en-US" dirty="0" err="1"/>
              <a:t>Europen</a:t>
            </a:r>
            <a:r>
              <a:rPr lang="en-US" dirty="0"/>
              <a:t> </a:t>
            </a:r>
            <a:r>
              <a:rPr lang="en-US" dirty="0" err="1"/>
              <a:t>Lindore</a:t>
            </a:r>
            <a:r>
              <a:rPr lang="en-US" dirty="0"/>
              <a:t>.</a:t>
            </a:r>
          </a:p>
          <a:p>
            <a:r>
              <a:rPr lang="en-US" dirty="0" err="1"/>
              <a:t>Bizneset</a:t>
            </a:r>
            <a:r>
              <a:rPr lang="en-US" dirty="0"/>
              <a:t> e </a:t>
            </a:r>
            <a:r>
              <a:rPr lang="en-US" dirty="0" err="1"/>
              <a:t>reja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startup-et </a:t>
            </a:r>
            <a:r>
              <a:rPr lang="en-US" dirty="0" err="1"/>
              <a:t>kane</a:t>
            </a:r>
            <a:r>
              <a:rPr lang="en-US" dirty="0"/>
              <a:t> </a:t>
            </a:r>
            <a:r>
              <a:rPr lang="en-US" dirty="0" err="1"/>
              <a:t>nevoje</a:t>
            </a:r>
            <a:r>
              <a:rPr lang="en-US" dirty="0"/>
              <a:t> per </a:t>
            </a:r>
            <a:r>
              <a:rPr lang="en-US" dirty="0" err="1"/>
              <a:t>prani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shpejte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funksionale</a:t>
            </a:r>
            <a:endParaRPr lang="en-US" dirty="0"/>
          </a:p>
          <a:p>
            <a:r>
              <a:rPr lang="en-US" dirty="0"/>
              <a:t>online.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20,000+ </a:t>
            </a:r>
            <a:r>
              <a:rPr lang="en-US" dirty="0" err="1"/>
              <a:t>biznese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reja</a:t>
            </a:r>
            <a:r>
              <a:rPr lang="en-US" dirty="0"/>
              <a:t> </a:t>
            </a:r>
            <a:r>
              <a:rPr lang="en-US" dirty="0" err="1"/>
              <a:t>çdo</a:t>
            </a:r>
            <a:r>
              <a:rPr lang="en-US" dirty="0"/>
              <a:t> vit ne </a:t>
            </a:r>
            <a:r>
              <a:rPr lang="en-US" dirty="0" err="1"/>
              <a:t>rajon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Segmenti</a:t>
            </a:r>
            <a:r>
              <a:rPr lang="en-US" dirty="0"/>
              <a:t> </a:t>
            </a:r>
            <a:r>
              <a:rPr lang="en-US" dirty="0" err="1"/>
              <a:t>yne</a:t>
            </a:r>
            <a:r>
              <a:rPr lang="en-US" dirty="0"/>
              <a:t>: SME, </a:t>
            </a:r>
            <a:r>
              <a:rPr lang="en-US" dirty="0" err="1"/>
              <a:t>profesioniste</a:t>
            </a:r>
            <a:r>
              <a:rPr lang="en-US" dirty="0"/>
              <a:t>, startup-e tech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Rritja</a:t>
            </a:r>
            <a:r>
              <a:rPr lang="en-US" dirty="0"/>
              <a:t> e </a:t>
            </a:r>
            <a:r>
              <a:rPr lang="en-US" dirty="0" err="1"/>
              <a:t>kerkeses</a:t>
            </a:r>
            <a:r>
              <a:rPr lang="en-US" dirty="0"/>
              <a:t> per </a:t>
            </a:r>
            <a:r>
              <a:rPr lang="en-US" dirty="0" err="1"/>
              <a:t>sherbime</a:t>
            </a:r>
            <a:r>
              <a:rPr lang="en-US" dirty="0"/>
              <a:t> me </a:t>
            </a:r>
            <a:r>
              <a:rPr lang="en-US" dirty="0" err="1"/>
              <a:t>porosi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UI </a:t>
            </a:r>
            <a:r>
              <a:rPr lang="en-US" dirty="0" err="1"/>
              <a:t>te</a:t>
            </a:r>
            <a:r>
              <a:rPr lang="en-US" dirty="0"/>
              <a:t> paster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F5C00-25A5-F12F-299F-C908E25B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39" y="0"/>
            <a:ext cx="29959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55026" y="435382"/>
            <a:ext cx="4498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 I BIZNESIT</a:t>
            </a:r>
            <a:endParaRPr dirty="0"/>
          </a:p>
        </p:txBody>
      </p:sp>
      <p:sp>
        <p:nvSpPr>
          <p:cNvPr id="7" name="Google Shape;248;p35">
            <a:extLst>
              <a:ext uri="{FF2B5EF4-FFF2-40B4-BE49-F238E27FC236}">
                <a16:creationId xmlns:a16="http://schemas.microsoft.com/office/drawing/2014/main" id="{1F0C9743-AC5E-837D-BFD7-1C4B7F7393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68351" y="1327963"/>
            <a:ext cx="5731727" cy="108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Fitimi</a:t>
            </a:r>
            <a:r>
              <a:rPr lang="en-US" dirty="0"/>
              <a:t> </a:t>
            </a:r>
            <a:r>
              <a:rPr lang="en-US" dirty="0" err="1"/>
              <a:t>bazohet</a:t>
            </a:r>
            <a:r>
              <a:rPr lang="en-US" dirty="0"/>
              <a:t> ne </a:t>
            </a:r>
            <a:r>
              <a:rPr lang="en-US" dirty="0" err="1"/>
              <a:t>dy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Pagese</a:t>
            </a:r>
            <a:r>
              <a:rPr lang="en-US" dirty="0"/>
              <a:t> </a:t>
            </a:r>
            <a:r>
              <a:rPr lang="en-US" dirty="0" err="1"/>
              <a:t>fikse</a:t>
            </a:r>
            <a:r>
              <a:rPr lang="en-US" dirty="0"/>
              <a:t> per </a:t>
            </a:r>
            <a:r>
              <a:rPr lang="en-US" dirty="0" err="1"/>
              <a:t>projekte</a:t>
            </a:r>
            <a:r>
              <a:rPr lang="en-US" dirty="0"/>
              <a:t> web (</a:t>
            </a:r>
            <a:r>
              <a:rPr lang="en-US" dirty="0" err="1"/>
              <a:t>faqe</a:t>
            </a:r>
            <a:r>
              <a:rPr lang="en-US" dirty="0"/>
              <a:t>, dashboard, </a:t>
            </a:r>
            <a:r>
              <a:rPr lang="en-US" dirty="0" err="1"/>
              <a:t>aplikacion</a:t>
            </a:r>
            <a:r>
              <a:rPr lang="en-US" dirty="0"/>
              <a:t>)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Pagese</a:t>
            </a:r>
            <a:r>
              <a:rPr lang="en-US" dirty="0"/>
              <a:t> </a:t>
            </a:r>
            <a:r>
              <a:rPr lang="en-US" dirty="0" err="1"/>
              <a:t>mujore</a:t>
            </a:r>
            <a:r>
              <a:rPr lang="en-US" dirty="0"/>
              <a:t> per </a:t>
            </a:r>
            <a:r>
              <a:rPr lang="en-US" dirty="0" err="1"/>
              <a:t>mirembajtje</a:t>
            </a:r>
            <a:r>
              <a:rPr lang="en-US" dirty="0"/>
              <a:t>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en-US" dirty="0" err="1"/>
              <a:t>perditesime</a:t>
            </a:r>
            <a:endParaRPr lang="en-US" dirty="0"/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Plane </a:t>
            </a:r>
            <a:r>
              <a:rPr lang="en-US" dirty="0" err="1"/>
              <a:t>fleksibel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pershtatura</a:t>
            </a:r>
            <a:r>
              <a:rPr lang="en-US" dirty="0"/>
              <a:t> </a:t>
            </a:r>
            <a:r>
              <a:rPr lang="en-US" dirty="0" err="1"/>
              <a:t>sipas</a:t>
            </a:r>
            <a:r>
              <a:rPr lang="en-US" dirty="0"/>
              <a:t> </a:t>
            </a:r>
            <a:r>
              <a:rPr lang="en-US" dirty="0" err="1"/>
              <a:t>buxhetit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klientit</a:t>
            </a:r>
            <a:endParaRPr lang="en-US" dirty="0"/>
          </a:p>
          <a:p>
            <a:pPr marL="152400" indent="0"/>
            <a:endParaRPr lang="en-US" dirty="0"/>
          </a:p>
          <a:p>
            <a:r>
              <a:rPr lang="en-US" dirty="0" err="1"/>
              <a:t>Aktualisht</a:t>
            </a:r>
            <a:r>
              <a:rPr lang="en-US" dirty="0"/>
              <a:t> </a:t>
            </a:r>
            <a:r>
              <a:rPr lang="en-US" dirty="0" err="1"/>
              <a:t>fokusohemi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kliente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po </a:t>
            </a:r>
            <a:r>
              <a:rPr lang="en-US" dirty="0" err="1"/>
              <a:t>ndertojme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per </a:t>
            </a:r>
            <a:r>
              <a:rPr lang="en-US" dirty="0" err="1"/>
              <a:t>ofrim</a:t>
            </a:r>
            <a:endParaRPr lang="en-US" dirty="0"/>
          </a:p>
          <a:p>
            <a:r>
              <a:rPr lang="en-US" dirty="0" err="1"/>
              <a:t>sherbimesh</a:t>
            </a:r>
            <a:r>
              <a:rPr lang="en-US" dirty="0"/>
              <a:t> SaaS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thjeshta</a:t>
            </a:r>
            <a:r>
              <a:rPr lang="en-US" dirty="0"/>
              <a:t> ne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ardhmen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D7F53-00F9-02D2-3EA9-03592644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083" y="0"/>
            <a:ext cx="35089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2298"/>
      </p:ext>
    </p:extLst>
  </p:cSld>
  <p:clrMapOvr>
    <a:masterClrMapping/>
  </p:clrMapOvr>
</p:sld>
</file>

<file path=ppt/theme/theme1.xml><?xml version="1.0" encoding="utf-8"?>
<a:theme xmlns:a="http://schemas.openxmlformats.org/drawingml/2006/main" name="IT Startup Business Plan by Slidesgo">
  <a:themeElements>
    <a:clrScheme name="Simple Light">
      <a:dk1>
        <a:srgbClr val="FFFFFF"/>
      </a:dk1>
      <a:lt1>
        <a:srgbClr val="2FE7E4"/>
      </a:lt1>
      <a:dk2>
        <a:srgbClr val="0A0B20"/>
      </a:dk2>
      <a:lt2>
        <a:srgbClr val="8C52B2"/>
      </a:lt2>
      <a:accent1>
        <a:srgbClr val="646464"/>
      </a:accent1>
      <a:accent2>
        <a:srgbClr val="B8B5B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751</Words>
  <Application>Microsoft Office PowerPoint</Application>
  <PresentationFormat>On-screen Show (16:9)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Figtree Black</vt:lpstr>
      <vt:lpstr>Bebas Neue</vt:lpstr>
      <vt:lpstr>Barlow</vt:lpstr>
      <vt:lpstr>Arial</vt:lpstr>
      <vt:lpstr>Nunito Light</vt:lpstr>
      <vt:lpstr>Anaheim</vt:lpstr>
      <vt:lpstr>Figtree ExtraBold</vt:lpstr>
      <vt:lpstr>Raleway</vt:lpstr>
      <vt:lpstr>IT Startup Business Plan by Slidesgo</vt:lpstr>
      <vt:lpstr>IT STARTUP  PLAN BIZNESI</vt:lpstr>
      <vt:lpstr>TABLE OF CONTENTS</vt:lpstr>
      <vt:lpstr>TABLE OF CONTENTS</vt:lpstr>
      <vt:lpstr>PREZANTIMI</vt:lpstr>
      <vt:lpstr>PERSHKRIMI I KOMPANISE</vt:lpstr>
      <vt:lpstr>PROBLEMI</vt:lpstr>
      <vt:lpstr>ZGJIDHJA</vt:lpstr>
      <vt:lpstr>MUNDESIA NE TREG</vt:lpstr>
      <vt:lpstr>MODELI I BIZNESIT</vt:lpstr>
      <vt:lpstr>ANALIZA E KONKURENCES</vt:lpstr>
      <vt:lpstr>PROJEKSIONE FINANCIARE</vt:lpstr>
      <vt:lpstr>KERKESA PER INVESTIM</vt:lpstr>
      <vt:lpstr>THIRRJE PER VEPRIM</vt:lpstr>
      <vt:lpstr>REFERENCA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STARTUP  PLAN BIZNESI</dc:title>
  <dc:creator>ADA</dc:creator>
  <cp:lastModifiedBy>user</cp:lastModifiedBy>
  <cp:revision>2</cp:revision>
  <dcterms:modified xsi:type="dcterms:W3CDTF">2025-06-26T15:42:47Z</dcterms:modified>
</cp:coreProperties>
</file>